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1"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D01F7AA-906E-49E5-918D-9B1196892492}">
  <a:tblStyle styleId="{6D01F7AA-906E-49E5-918D-9B1196892492}"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9EFF7"/>
          </a:solidFill>
        </a:fill>
      </a:tcStyle>
    </a:wholeTbl>
    <a:band1H>
      <a:tcStyle>
        <a:tcBdr/>
        <a:fill>
          <a:solidFill>
            <a:srgbClr val="D0DEEF"/>
          </a:solidFill>
        </a:fill>
      </a:tcStyle>
    </a:band1H>
    <a:band1V>
      <a:tcStyle>
        <a:tcBdr/>
        <a:fill>
          <a:solidFill>
            <a:srgbClr val="D0DEEF"/>
          </a:solidFill>
        </a:fill>
      </a:tcStyle>
    </a:band1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i="off">
        <a:font>
          <a:latin typeface="Calibri"/>
          <a:ea typeface="Calibri"/>
          <a:cs typeface="Calibri"/>
        </a:font>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1004"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gif>
</file>

<file path=ppt/media/image2.jpg>
</file>

<file path=ppt/media/image3.jpg>
</file>

<file path=ppt/media/image4.jp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spcAft>
                <a:spcPts val="0"/>
              </a:spcAft>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360"/>
              </a:spcBef>
              <a:spcAft>
                <a:spcPts val="0"/>
              </a:spcAft>
              <a:buNone/>
              <a:defRPr sz="1200" b="0" i="0" u="none" strike="noStrike" cap="none">
                <a:solidFill>
                  <a:schemeClr val="dk1"/>
                </a:solidFill>
                <a:latin typeface="Calibri"/>
                <a:ea typeface="Calibri"/>
                <a:cs typeface="Calibri"/>
                <a:sym typeface="Calibri"/>
              </a:defRPr>
            </a:lvl1pPr>
            <a:lvl2pPr marL="457200" marR="0" lvl="1" indent="0" algn="l" rtl="0">
              <a:spcBef>
                <a:spcPts val="360"/>
              </a:spcBef>
              <a:spcAft>
                <a:spcPts val="0"/>
              </a:spcAft>
              <a:buNone/>
              <a:defRPr sz="1200" b="0" i="0" u="none" strike="noStrike" cap="none">
                <a:solidFill>
                  <a:schemeClr val="dk1"/>
                </a:solidFill>
                <a:latin typeface="Calibri"/>
                <a:ea typeface="Calibri"/>
                <a:cs typeface="Calibri"/>
                <a:sym typeface="Calibri"/>
              </a:defRPr>
            </a:lvl2pPr>
            <a:lvl3pPr marL="914400" marR="0" lvl="2" indent="0" algn="l" rtl="0">
              <a:spcBef>
                <a:spcPts val="360"/>
              </a:spcBef>
              <a:spcAft>
                <a:spcPts val="0"/>
              </a:spcAft>
              <a:buNone/>
              <a:defRPr sz="1200" b="0" i="0" u="none" strike="noStrike" cap="none">
                <a:solidFill>
                  <a:schemeClr val="dk1"/>
                </a:solidFill>
                <a:latin typeface="Calibri"/>
                <a:ea typeface="Calibri"/>
                <a:cs typeface="Calibri"/>
                <a:sym typeface="Calibri"/>
              </a:defRPr>
            </a:lvl3pPr>
            <a:lvl4pPr marL="1371600" marR="0" lvl="3" indent="0" algn="l" rtl="0">
              <a:spcBef>
                <a:spcPts val="360"/>
              </a:spcBef>
              <a:spcAft>
                <a:spcPts val="0"/>
              </a:spcAft>
              <a:buNone/>
              <a:defRPr sz="1200" b="0" i="0" u="none" strike="noStrike" cap="none">
                <a:solidFill>
                  <a:schemeClr val="dk1"/>
                </a:solidFill>
                <a:latin typeface="Calibri"/>
                <a:ea typeface="Calibri"/>
                <a:cs typeface="Calibri"/>
                <a:sym typeface="Calibri"/>
              </a:defRPr>
            </a:lvl4pPr>
            <a:lvl5pPr marL="1828800" marR="0" lvl="4" indent="0" algn="l" rtl="0">
              <a:spcBef>
                <a:spcPts val="360"/>
              </a:spcBef>
              <a:spcAft>
                <a:spcPts val="0"/>
              </a:spcAft>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spcAft>
                <a:spcPts val="0"/>
              </a:spcAft>
              <a:buNone/>
              <a:defRPr sz="1200" b="0" i="0" u="none" strike="noStrike" cap="none">
                <a:solidFill>
                  <a:schemeClr val="dk1"/>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56383734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9" name="Shape 6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Greet your audience, thank them for attending your presentation, introduce yourself, introduce your project, introduce your team members, and quickly indicate what each of you did in a high-level manner, and put more emphasis on your part/contribution.</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70" name="Shape 7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6688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Shape 13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6" name="Shape 13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5. System design:</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5.1. System decomposition; identify the architecture patterns used (one slide).</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5.2. System deployment – h/w and s/w requirements (one slide).</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5.3. Persistent data design (one slide).</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5.4. Security/Privacy (one slide).</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37" name="Shape 13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916724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44" name="Shape 14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87926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50" name="Shape 15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6. Detailed design:</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6.1. Minimal class diagram. Identify the design patterns used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6.2. State machine for the main control object or the most important object of the implemented uses cases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6.3. Main algorithm used related to an implemented use case described above (one or more slides).</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51" name="Shape 15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656154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58" name="Shape 15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6. Detailed design:</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6.1. Minimal class diagram. Identify the design patterns used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6.2. State machine for the main control object or the most important object of the implemented uses cases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6.3. Main algorithm used related to an implemented use case described above (one or more slides).</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59" name="Shape 15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0858177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65" name="Shape 16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7. Test Suites and Test Cases (one sunny day and one rainy day) for the use case represented in part (5) above (2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7.1 One sunny day and one rainy day for the implemented use cases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7.2 Automated test scripts for the implemented use cases (one or more slides).</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66" name="Shape 16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a:solidFill>
                  <a:schemeClr val="dk1"/>
                </a:solidFill>
                <a:latin typeface="Arial"/>
                <a:ea typeface="Arial"/>
                <a:cs typeface="Arial"/>
                <a:sym typeface="Arial"/>
              </a:rPr>
              <a:t>14</a:t>
            </a:fld>
            <a:endParaRPr lang="en-US"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2373696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4" name="Shape 17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75" name="Shape 17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a:solidFill>
                  <a:schemeClr val="dk1"/>
                </a:solidFill>
                <a:latin typeface="Arial"/>
                <a:ea typeface="Arial"/>
                <a:cs typeface="Arial"/>
                <a:sym typeface="Arial"/>
              </a:rPr>
              <a:t>15</a:t>
            </a:fld>
            <a:endParaRPr lang="en-US"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0192627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82" name="Shape 18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Summarize your contribution</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Include your contact information</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Ask if anyone has any questions for you.</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Thank your audience</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83" name="Shape 18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a:solidFill>
                  <a:schemeClr val="dk1"/>
                </a:solidFill>
                <a:latin typeface="Arial"/>
                <a:ea typeface="Arial"/>
                <a:cs typeface="Arial"/>
                <a:sym typeface="Arial"/>
              </a:rPr>
              <a:t>16</a:t>
            </a:fld>
            <a:endParaRPr lang="en-US"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3707761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7" name="Shape 7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Introduce the problem that the whole project tackles and stay focused on the parts that you have been working. Indicate if there is an existing previous system, enumerate its problems/limitations, etc.</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78" name="Shape 7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06933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86" name="Shape 8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Project Management (schedule for entire semester) (one slide; Gantt Chart).</a:t>
            </a:r>
          </a:p>
        </p:txBody>
      </p:sp>
      <p:sp>
        <p:nvSpPr>
          <p:cNvPr id="87" name="Shape 8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00580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3" name="Shape 9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4. Requirements: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4.1. User stories implemented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4.2. UML use cases and the use case diagram for the implemented use cases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4.3. UML sequence diagrams for the implemented use cases.</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94" name="Shape 9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09594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01" name="Shape 10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30922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07" name="Shape 10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4. Requirements: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4.1. User stories implemented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4.2. UML use cases and the use case diagram for the implemented use cases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4.3. UML sequence diagrams for the implemented use cases.</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08" name="Shape 10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422451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14" name="Shape 11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4. Requirements: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4.1. User stories implemented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4.2. UML use cases and the use case diagram for the implemented use cases (one or more slides).</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4.3. UML sequence diagrams for the implemented use cases.</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15" name="Shape 11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0262021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2" name="Shape 12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5. System design:</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5.1. System decomposition; identify the architecture patterns used (one slide).</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5.2. System deployment – h/w and s/w requirements (one slide).</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5.3. Persistent data design (one slide).</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5.4. Security/Privacy (one slide).</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23" name="Shape 12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6288124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en-US" sz="1200" b="0" i="0" u="none" strike="noStrike" cap="none">
                <a:solidFill>
                  <a:schemeClr val="dk1"/>
                </a:solidFill>
                <a:latin typeface="Calibri"/>
                <a:ea typeface="Calibri"/>
                <a:cs typeface="Calibri"/>
                <a:sym typeface="Calibri"/>
              </a:rPr>
              <a:t>5. System design:</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5.1. System decomposition; identify the architecture patterns used (one slide).</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5.2. System deployment – h/w and s/w requirements (one slide).</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5.3. Persistent data design (one slide).</a:t>
            </a:r>
          </a:p>
          <a:p>
            <a:pPr marL="0" marR="0" lvl="0" indent="0" algn="l" rtl="0">
              <a:spcBef>
                <a:spcPts val="360"/>
              </a:spcBef>
              <a:spcAft>
                <a:spcPts val="0"/>
              </a:spcAft>
              <a:buSzPct val="25000"/>
              <a:buNone/>
            </a:pPr>
            <a:r>
              <a:rPr lang="en-US" sz="1200" b="0" i="0" u="none" strike="noStrike" cap="none">
                <a:solidFill>
                  <a:schemeClr val="dk1"/>
                </a:solidFill>
                <a:latin typeface="Calibri"/>
                <a:ea typeface="Calibri"/>
                <a:cs typeface="Calibri"/>
                <a:sym typeface="Calibri"/>
              </a:rPr>
              <a:t>5.4. Security/Privacy (one slide).</a:t>
            </a:r>
          </a:p>
          <a:p>
            <a:pPr marL="0" marR="0" lvl="0" indent="0" algn="l" rtl="0">
              <a:spcBef>
                <a:spcPts val="360"/>
              </a:spcBef>
              <a:spcAft>
                <a:spcPts val="0"/>
              </a:spcAft>
              <a:buSzPct val="25000"/>
              <a:buNone/>
            </a:pPr>
            <a:endParaRPr sz="1200" b="0" i="0" u="none" strike="noStrike" cap="none">
              <a:solidFill>
                <a:schemeClr val="dk1"/>
              </a:solidFill>
              <a:latin typeface="Calibri"/>
              <a:ea typeface="Calibri"/>
              <a:cs typeface="Calibri"/>
              <a:sym typeface="Calibri"/>
            </a:endParaRPr>
          </a:p>
        </p:txBody>
      </p:sp>
      <p:sp>
        <p:nvSpPr>
          <p:cNvPr id="130" name="Shape 13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26851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1708" y="992766"/>
            <a:ext cx="8520600" cy="27369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5" name="Shape 15"/>
          <p:cNvSpPr txBox="1">
            <a:spLocks noGrp="1"/>
          </p:cNvSpPr>
          <p:nvPr>
            <p:ph type="subTitle" idx="1"/>
          </p:nvPr>
        </p:nvSpPr>
        <p:spPr>
          <a:xfrm>
            <a:off x="311700" y="3778833"/>
            <a:ext cx="8520600" cy="10569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6" name="Shape 16"/>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311700" y="1474833"/>
            <a:ext cx="8520600" cy="26181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50" name="Shape 50"/>
          <p:cNvSpPr txBox="1">
            <a:spLocks noGrp="1"/>
          </p:cNvSpPr>
          <p:nvPr>
            <p:ph type="body" idx="1"/>
          </p:nvPr>
        </p:nvSpPr>
        <p:spPr>
          <a:xfrm>
            <a:off x="311700" y="4202966"/>
            <a:ext cx="8520600" cy="17343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1" name="Shape 51"/>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2"/>
        <p:cNvGrpSpPr/>
        <p:nvPr/>
      </p:nvGrpSpPr>
      <p:grpSpPr>
        <a:xfrm>
          <a:off x="0" y="0"/>
          <a:ext cx="0" cy="0"/>
          <a:chOff x="0" y="0"/>
          <a:chExt cx="0" cy="0"/>
        </a:xfrm>
      </p:grpSpPr>
      <p:sp>
        <p:nvSpPr>
          <p:cNvPr id="53" name="Shape 53"/>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628650" y="365125"/>
            <a:ext cx="7886700" cy="1325700"/>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33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6" name="Shape 56"/>
          <p:cNvSpPr txBox="1">
            <a:spLocks noGrp="1"/>
          </p:cNvSpPr>
          <p:nvPr>
            <p:ph type="body" idx="1"/>
          </p:nvPr>
        </p:nvSpPr>
        <p:spPr>
          <a:xfrm>
            <a:off x="628650" y="1825625"/>
            <a:ext cx="3886200" cy="4351200"/>
          </a:xfrm>
          <a:prstGeom prst="rect">
            <a:avLst/>
          </a:prstGeom>
          <a:noFill/>
          <a:ln>
            <a:noFill/>
          </a:ln>
        </p:spPr>
        <p:txBody>
          <a:bodyPr lIns="91425" tIns="91425" rIns="91425" bIns="91425" anchor="t" anchorCtr="0"/>
          <a:lstStyle>
            <a:lvl1pPr marL="171450" marR="0" lvl="0" indent="-38100" algn="l" rtl="0">
              <a:lnSpc>
                <a:spcPct val="90000"/>
              </a:lnSpc>
              <a:spcBef>
                <a:spcPts val="750"/>
              </a:spcBef>
              <a:buClr>
                <a:schemeClr val="dk1"/>
              </a:buClr>
              <a:buSzPct val="100000"/>
              <a:buFont typeface="Arial"/>
              <a:buChar char="•"/>
              <a:defRPr sz="2100" b="0" i="0" u="none" strike="noStrike" cap="none">
                <a:solidFill>
                  <a:schemeClr val="dk1"/>
                </a:solidFill>
                <a:latin typeface="Calibri"/>
                <a:ea typeface="Calibri"/>
                <a:cs typeface="Calibri"/>
                <a:sym typeface="Calibri"/>
              </a:defRPr>
            </a:lvl1pPr>
            <a:lvl2pPr marL="514350" marR="0" lvl="1" indent="-57150" algn="l" rtl="0">
              <a:lnSpc>
                <a:spcPct val="90000"/>
              </a:lnSpc>
              <a:spcBef>
                <a:spcPts val="375"/>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2pPr>
            <a:lvl3pPr marL="857250" marR="0" lvl="2" indent="-76200" algn="l" rtl="0">
              <a:lnSpc>
                <a:spcPct val="90000"/>
              </a:lnSpc>
              <a:spcBef>
                <a:spcPts val="375"/>
              </a:spcBef>
              <a:buClr>
                <a:schemeClr val="dk1"/>
              </a:buClr>
              <a:buSzPct val="100000"/>
              <a:buFont typeface="Arial"/>
              <a:buChar char="•"/>
              <a:defRPr sz="1500" b="0" i="0" u="none" strike="noStrike" cap="none">
                <a:solidFill>
                  <a:schemeClr val="dk1"/>
                </a:solidFill>
                <a:latin typeface="Calibri"/>
                <a:ea typeface="Calibri"/>
                <a:cs typeface="Calibri"/>
                <a:sym typeface="Calibri"/>
              </a:defRPr>
            </a:lvl3pPr>
            <a:lvl4pPr marL="1200150" marR="0" lvl="3"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4pPr>
            <a:lvl5pPr marL="1543050" marR="0" lvl="4"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5pPr>
            <a:lvl6pPr marL="1885950" marR="0" lvl="5"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6pPr>
            <a:lvl7pPr marL="2228850" marR="0" lvl="6"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7pPr>
            <a:lvl8pPr marL="2571750" marR="0" lvl="7"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8pPr>
            <a:lvl9pPr marL="2914650" marR="0" lvl="8"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4629150" y="1825625"/>
            <a:ext cx="3886200" cy="4351200"/>
          </a:xfrm>
          <a:prstGeom prst="rect">
            <a:avLst/>
          </a:prstGeom>
          <a:noFill/>
          <a:ln>
            <a:noFill/>
          </a:ln>
        </p:spPr>
        <p:txBody>
          <a:bodyPr lIns="91425" tIns="91425" rIns="91425" bIns="91425" anchor="t" anchorCtr="0"/>
          <a:lstStyle>
            <a:lvl1pPr marL="171450" marR="0" lvl="0" indent="-38100" algn="l" rtl="0">
              <a:lnSpc>
                <a:spcPct val="90000"/>
              </a:lnSpc>
              <a:spcBef>
                <a:spcPts val="750"/>
              </a:spcBef>
              <a:buClr>
                <a:schemeClr val="dk1"/>
              </a:buClr>
              <a:buSzPct val="100000"/>
              <a:buFont typeface="Arial"/>
              <a:buChar char="•"/>
              <a:defRPr sz="2100" b="0" i="0" u="none" strike="noStrike" cap="none">
                <a:solidFill>
                  <a:schemeClr val="dk1"/>
                </a:solidFill>
                <a:latin typeface="Calibri"/>
                <a:ea typeface="Calibri"/>
                <a:cs typeface="Calibri"/>
                <a:sym typeface="Calibri"/>
              </a:defRPr>
            </a:lvl1pPr>
            <a:lvl2pPr marL="514350" marR="0" lvl="1" indent="-57150" algn="l" rtl="0">
              <a:lnSpc>
                <a:spcPct val="90000"/>
              </a:lnSpc>
              <a:spcBef>
                <a:spcPts val="375"/>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2pPr>
            <a:lvl3pPr marL="857250" marR="0" lvl="2" indent="-76200" algn="l" rtl="0">
              <a:lnSpc>
                <a:spcPct val="90000"/>
              </a:lnSpc>
              <a:spcBef>
                <a:spcPts val="375"/>
              </a:spcBef>
              <a:buClr>
                <a:schemeClr val="dk1"/>
              </a:buClr>
              <a:buSzPct val="100000"/>
              <a:buFont typeface="Arial"/>
              <a:buChar char="•"/>
              <a:defRPr sz="1500" b="0" i="0" u="none" strike="noStrike" cap="none">
                <a:solidFill>
                  <a:schemeClr val="dk1"/>
                </a:solidFill>
                <a:latin typeface="Calibri"/>
                <a:ea typeface="Calibri"/>
                <a:cs typeface="Calibri"/>
                <a:sym typeface="Calibri"/>
              </a:defRPr>
            </a:lvl3pPr>
            <a:lvl4pPr marL="1200150" marR="0" lvl="3"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4pPr>
            <a:lvl5pPr marL="1543050" marR="0" lvl="4"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5pPr>
            <a:lvl6pPr marL="1885950" marR="0" lvl="5"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6pPr>
            <a:lvl7pPr marL="2228850" marR="0" lvl="6"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7pPr>
            <a:lvl8pPr marL="2571750" marR="0" lvl="7"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8pPr>
            <a:lvl9pPr marL="2914650" marR="0" lvl="8"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628650" y="6356351"/>
            <a:ext cx="2057400" cy="365099"/>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900" b="0" i="0" u="none" strike="noStrike" cap="none">
                <a:solidFill>
                  <a:srgbClr val="888888"/>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9" name="Shape 59"/>
          <p:cNvSpPr txBox="1">
            <a:spLocks noGrp="1"/>
          </p:cNvSpPr>
          <p:nvPr>
            <p:ph type="ftr" idx="11"/>
          </p:nvPr>
        </p:nvSpPr>
        <p:spPr>
          <a:xfrm>
            <a:off x="3028950" y="6356351"/>
            <a:ext cx="3086100" cy="365099"/>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900" b="0" i="0" u="none" strike="noStrike" cap="none">
                <a:solidFill>
                  <a:srgbClr val="888888"/>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0" name="Shape 60"/>
          <p:cNvSpPr txBox="1">
            <a:spLocks noGrp="1"/>
          </p:cNvSpPr>
          <p:nvPr>
            <p:ph type="sldNum" idx="12"/>
          </p:nvPr>
        </p:nvSpPr>
        <p:spPr>
          <a:xfrm>
            <a:off x="6457950" y="6356351"/>
            <a:ext cx="2057400" cy="365099"/>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900" b="0" i="0" u="none" strike="noStrike" cap="none">
                <a:solidFill>
                  <a:srgbClr val="888888"/>
                </a:solidFill>
                <a:latin typeface="Arial"/>
                <a:ea typeface="Arial"/>
                <a:cs typeface="Arial"/>
                <a:sym typeface="Arial"/>
              </a:rPr>
              <a:t>‹#›</a:t>
            </a:fld>
            <a:endParaRPr lang="en-US" sz="900" b="0" i="0" u="none" strike="noStrike" cap="none">
              <a:solidFill>
                <a:srgbClr val="888888"/>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628650" y="365125"/>
            <a:ext cx="7886700" cy="1325700"/>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Calibri"/>
              <a:buNone/>
              <a:defRPr sz="33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63" name="Shape 63"/>
          <p:cNvSpPr txBox="1">
            <a:spLocks noGrp="1"/>
          </p:cNvSpPr>
          <p:nvPr>
            <p:ph type="body" idx="1"/>
          </p:nvPr>
        </p:nvSpPr>
        <p:spPr>
          <a:xfrm>
            <a:off x="628650" y="1825625"/>
            <a:ext cx="7886700" cy="4351200"/>
          </a:xfrm>
          <a:prstGeom prst="rect">
            <a:avLst/>
          </a:prstGeom>
          <a:noFill/>
          <a:ln>
            <a:noFill/>
          </a:ln>
        </p:spPr>
        <p:txBody>
          <a:bodyPr lIns="91425" tIns="91425" rIns="91425" bIns="91425" anchor="t" anchorCtr="0"/>
          <a:lstStyle>
            <a:lvl1pPr marL="171450" marR="0" lvl="0" indent="-38100" algn="l" rtl="0">
              <a:lnSpc>
                <a:spcPct val="90000"/>
              </a:lnSpc>
              <a:spcBef>
                <a:spcPts val="750"/>
              </a:spcBef>
              <a:buClr>
                <a:schemeClr val="dk1"/>
              </a:buClr>
              <a:buSzPct val="100000"/>
              <a:buFont typeface="Arial"/>
              <a:buChar char="•"/>
              <a:defRPr sz="2100" b="0" i="0" u="none" strike="noStrike" cap="none">
                <a:solidFill>
                  <a:schemeClr val="dk1"/>
                </a:solidFill>
                <a:latin typeface="Calibri"/>
                <a:ea typeface="Calibri"/>
                <a:cs typeface="Calibri"/>
                <a:sym typeface="Calibri"/>
              </a:defRPr>
            </a:lvl1pPr>
            <a:lvl2pPr marL="514350" marR="0" lvl="1" indent="-57150" algn="l" rtl="0">
              <a:lnSpc>
                <a:spcPct val="90000"/>
              </a:lnSpc>
              <a:spcBef>
                <a:spcPts val="375"/>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2pPr>
            <a:lvl3pPr marL="857250" marR="0" lvl="2" indent="-76200" algn="l" rtl="0">
              <a:lnSpc>
                <a:spcPct val="90000"/>
              </a:lnSpc>
              <a:spcBef>
                <a:spcPts val="375"/>
              </a:spcBef>
              <a:buClr>
                <a:schemeClr val="dk1"/>
              </a:buClr>
              <a:buSzPct val="100000"/>
              <a:buFont typeface="Arial"/>
              <a:buChar char="•"/>
              <a:defRPr sz="1500" b="0" i="0" u="none" strike="noStrike" cap="none">
                <a:solidFill>
                  <a:schemeClr val="dk1"/>
                </a:solidFill>
                <a:latin typeface="Calibri"/>
                <a:ea typeface="Calibri"/>
                <a:cs typeface="Calibri"/>
                <a:sym typeface="Calibri"/>
              </a:defRPr>
            </a:lvl3pPr>
            <a:lvl4pPr marL="1200150" marR="0" lvl="3"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4pPr>
            <a:lvl5pPr marL="1543050" marR="0" lvl="4"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5pPr>
            <a:lvl6pPr marL="1885950" marR="0" lvl="5"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6pPr>
            <a:lvl7pPr marL="2228850" marR="0" lvl="6"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7pPr>
            <a:lvl8pPr marL="2571750" marR="0" lvl="7"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8pPr>
            <a:lvl9pPr marL="2914650" marR="0" lvl="8" indent="-85725" algn="l" rtl="0">
              <a:lnSpc>
                <a:spcPct val="90000"/>
              </a:lnSpc>
              <a:spcBef>
                <a:spcPts val="375"/>
              </a:spcBef>
              <a:buClr>
                <a:schemeClr val="dk1"/>
              </a:buClr>
              <a:buSzPct val="96428"/>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dt" idx="10"/>
          </p:nvPr>
        </p:nvSpPr>
        <p:spPr>
          <a:xfrm>
            <a:off x="628650" y="6356351"/>
            <a:ext cx="2057400" cy="365099"/>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900" b="0" i="0" u="none" strike="noStrike" cap="none">
                <a:solidFill>
                  <a:srgbClr val="888888"/>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ftr" idx="11"/>
          </p:nvPr>
        </p:nvSpPr>
        <p:spPr>
          <a:xfrm>
            <a:off x="3028950" y="6356351"/>
            <a:ext cx="3086100" cy="365099"/>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900" b="0" i="0" u="none" strike="noStrike" cap="none">
                <a:solidFill>
                  <a:srgbClr val="888888"/>
                </a:solidFill>
                <a:latin typeface="Arial"/>
                <a:ea typeface="Arial"/>
                <a:cs typeface="Arial"/>
                <a:sym typeface="Arial"/>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sldNum" idx="12"/>
          </p:nvPr>
        </p:nvSpPr>
        <p:spPr>
          <a:xfrm>
            <a:off x="6457950" y="6356351"/>
            <a:ext cx="2057400" cy="365099"/>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US" sz="900" b="0" i="0" u="none" strike="noStrike" cap="none">
                <a:solidFill>
                  <a:srgbClr val="888888"/>
                </a:solidFill>
                <a:latin typeface="Arial"/>
                <a:ea typeface="Arial"/>
                <a:cs typeface="Arial"/>
                <a:sym typeface="Arial"/>
              </a:rPr>
              <a:t>‹#›</a:t>
            </a:fld>
            <a:endParaRPr lang="en-US" sz="900" b="0" i="0" u="none" strike="noStrike" cap="none">
              <a:solidFill>
                <a:srgbClr val="888888"/>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867800"/>
            <a:ext cx="8520600" cy="11223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9" name="Shape 19"/>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593366"/>
            <a:ext cx="8520600" cy="7635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536633"/>
            <a:ext cx="8520600" cy="4555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593366"/>
            <a:ext cx="8520600" cy="7635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1"/>
          </p:nvPr>
        </p:nvSpPr>
        <p:spPr>
          <a:xfrm>
            <a:off x="311700" y="1536633"/>
            <a:ext cx="3999900" cy="45552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body" idx="2"/>
          </p:nvPr>
        </p:nvSpPr>
        <p:spPr>
          <a:xfrm>
            <a:off x="4832400" y="1536633"/>
            <a:ext cx="3999900" cy="45552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8" name="Shape 28"/>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593366"/>
            <a:ext cx="8520600" cy="7635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740800"/>
            <a:ext cx="2808000" cy="1007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4" name="Shape 34"/>
          <p:cNvSpPr txBox="1">
            <a:spLocks noGrp="1"/>
          </p:cNvSpPr>
          <p:nvPr>
            <p:ph type="body" idx="1"/>
          </p:nvPr>
        </p:nvSpPr>
        <p:spPr>
          <a:xfrm>
            <a:off x="311700" y="1852800"/>
            <a:ext cx="2808000" cy="42393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5" name="Shape 35"/>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600200"/>
            <a:ext cx="6367800" cy="54543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8" name="Shape 38"/>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4572000" y="33"/>
            <a:ext cx="4572000" cy="6858000"/>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41" name="Shape 41"/>
          <p:cNvSpPr txBox="1">
            <a:spLocks noGrp="1"/>
          </p:cNvSpPr>
          <p:nvPr>
            <p:ph type="title"/>
          </p:nvPr>
        </p:nvSpPr>
        <p:spPr>
          <a:xfrm>
            <a:off x="265500" y="1644233"/>
            <a:ext cx="4045200" cy="19764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2" name="Shape 42"/>
          <p:cNvSpPr txBox="1">
            <a:spLocks noGrp="1"/>
          </p:cNvSpPr>
          <p:nvPr>
            <p:ph type="subTitle" idx="1"/>
          </p:nvPr>
        </p:nvSpPr>
        <p:spPr>
          <a:xfrm>
            <a:off x="265500" y="3737433"/>
            <a:ext cx="4045200" cy="16467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43" name="Shape 43"/>
          <p:cNvSpPr txBox="1">
            <a:spLocks noGrp="1"/>
          </p:cNvSpPr>
          <p:nvPr>
            <p:ph type="body" idx="2"/>
          </p:nvPr>
        </p:nvSpPr>
        <p:spPr>
          <a:xfrm>
            <a:off x="4939500" y="965600"/>
            <a:ext cx="3837000" cy="4926900"/>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4" name="Shape 44"/>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5"/>
        <p:cNvGrpSpPr/>
        <p:nvPr/>
      </p:nvGrpSpPr>
      <p:grpSpPr>
        <a:xfrm>
          <a:off x="0" y="0"/>
          <a:ext cx="0" cy="0"/>
          <a:chOff x="0" y="0"/>
          <a:chExt cx="0" cy="0"/>
        </a:xfrm>
      </p:grpSpPr>
      <p:sp>
        <p:nvSpPr>
          <p:cNvPr id="46" name="Shape 46"/>
          <p:cNvSpPr txBox="1">
            <a:spLocks noGrp="1"/>
          </p:cNvSpPr>
          <p:nvPr>
            <p:ph type="body" idx="1"/>
          </p:nvPr>
        </p:nvSpPr>
        <p:spPr>
          <a:xfrm>
            <a:off x="311700" y="5640766"/>
            <a:ext cx="5998800" cy="8067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7" name="Shape 47"/>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593366"/>
            <a:ext cx="8520600" cy="7635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11" name="Shape 11"/>
          <p:cNvSpPr txBox="1">
            <a:spLocks noGrp="1"/>
          </p:cNvSpPr>
          <p:nvPr>
            <p:ph type="body" idx="1"/>
          </p:nvPr>
        </p:nvSpPr>
        <p:spPr>
          <a:xfrm>
            <a:off x="311700" y="1536633"/>
            <a:ext cx="8520600" cy="45552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a:p>
        </p:txBody>
      </p:sp>
      <p:sp>
        <p:nvSpPr>
          <p:cNvPr id="12" name="Shape 12"/>
          <p:cNvSpPr txBox="1">
            <a:spLocks noGrp="1"/>
          </p:cNvSpPr>
          <p:nvPr>
            <p:ph type="sldNum" idx="12"/>
          </p:nvPr>
        </p:nvSpPr>
        <p:spPr>
          <a:xfrm>
            <a:off x="8472457" y="6217622"/>
            <a:ext cx="548700" cy="5247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US" sz="1000">
                <a:solidFill>
                  <a:schemeClr val="lt2"/>
                </a:solidFill>
              </a:rPr>
              <a:t>‹#›</a:t>
            </a:fld>
            <a:endParaRPr lang="en-US" sz="100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ctrTitle"/>
          </p:nvPr>
        </p:nvSpPr>
        <p:spPr>
          <a:xfrm>
            <a:off x="228600" y="2667000"/>
            <a:ext cx="8686800" cy="2895600"/>
          </a:xfrm>
          <a:prstGeom prst="rect">
            <a:avLst/>
          </a:prstGeom>
          <a:noFill/>
          <a:ln>
            <a:noFill/>
          </a:ln>
        </p:spPr>
        <p:txBody>
          <a:bodyPr lIns="91425" tIns="45700" rIns="91425" bIns="45700" anchor="b" anchorCtr="0">
            <a:noAutofit/>
          </a:bodyPr>
          <a:lstStyle/>
          <a:p>
            <a:pPr marL="0" marR="0" lvl="0" indent="0" algn="ctr" rtl="0">
              <a:lnSpc>
                <a:spcPct val="90000"/>
              </a:lnSpc>
              <a:spcBef>
                <a:spcPts val="0"/>
              </a:spcBef>
              <a:buClr>
                <a:srgbClr val="BF9000"/>
              </a:buClr>
              <a:buSzPct val="25000"/>
              <a:buFont typeface="Calibri"/>
              <a:buNone/>
            </a:pPr>
            <a:r>
              <a:rPr lang="en-US" sz="4050" b="0" i="0" u="none" strike="noStrike" cap="none">
                <a:solidFill>
                  <a:srgbClr val="FFFFFF"/>
                </a:solidFill>
                <a:latin typeface="Calibri"/>
                <a:ea typeface="Calibri"/>
                <a:cs typeface="Calibri"/>
                <a:sym typeface="Calibri"/>
              </a:rPr>
              <a:t>SkillCourt 4.0</a:t>
            </a:r>
            <a:br>
              <a:rPr lang="en-US" sz="4050" b="0" i="0" u="none" strike="noStrike" cap="none">
                <a:solidFill>
                  <a:srgbClr val="FFFFFF"/>
                </a:solidFill>
                <a:latin typeface="Calibri"/>
                <a:ea typeface="Calibri"/>
                <a:cs typeface="Calibri"/>
                <a:sym typeface="Calibri"/>
              </a:rPr>
            </a:br>
            <a:r>
              <a:rPr lang="en-US" sz="2520" b="0" i="0" u="none" strike="noStrike" cap="none">
                <a:solidFill>
                  <a:srgbClr val="FFFFFF"/>
                </a:solidFill>
                <a:latin typeface="Calibri"/>
                <a:ea typeface="Calibri"/>
                <a:cs typeface="Calibri"/>
                <a:sym typeface="Calibri"/>
              </a:rPr>
              <a:t>Team Member(s): Sebastien Dolce</a:t>
            </a:r>
            <a:br>
              <a:rPr lang="en-US" sz="2520" b="0" i="0" u="none" strike="noStrike" cap="none">
                <a:solidFill>
                  <a:srgbClr val="FFFFFF"/>
                </a:solidFill>
                <a:latin typeface="Calibri"/>
                <a:ea typeface="Calibri"/>
                <a:cs typeface="Calibri"/>
                <a:sym typeface="Calibri"/>
              </a:rPr>
            </a:br>
            <a:r>
              <a:rPr lang="en-US" sz="2520" b="0" i="0" u="none" strike="noStrike" cap="none">
                <a:solidFill>
                  <a:srgbClr val="FFFFFF"/>
                </a:solidFill>
                <a:latin typeface="Calibri"/>
                <a:ea typeface="Calibri"/>
                <a:cs typeface="Calibri"/>
                <a:sym typeface="Calibri"/>
              </a:rPr>
              <a:t>		  Luis Puche</a:t>
            </a:r>
            <a:br>
              <a:rPr lang="en-US" sz="2520" b="0" i="0" u="none" strike="noStrike" cap="none">
                <a:solidFill>
                  <a:srgbClr val="FFFFFF"/>
                </a:solidFill>
                <a:latin typeface="Calibri"/>
                <a:ea typeface="Calibri"/>
                <a:cs typeface="Calibri"/>
                <a:sym typeface="Calibri"/>
              </a:rPr>
            </a:br>
            <a:r>
              <a:rPr lang="en-US" sz="2520" b="0" i="0" u="none" strike="noStrike" cap="none">
                <a:solidFill>
                  <a:srgbClr val="FFFFFF"/>
                </a:solidFill>
                <a:latin typeface="Calibri"/>
                <a:ea typeface="Calibri"/>
                <a:cs typeface="Calibri"/>
                <a:sym typeface="Calibri"/>
              </a:rPr>
              <a:t>Product Owner(s): Gummi Traustason</a:t>
            </a:r>
            <a:br>
              <a:rPr lang="en-US" sz="2520" b="0" i="0" u="none" strike="noStrike" cap="none">
                <a:solidFill>
                  <a:srgbClr val="FFFFFF"/>
                </a:solidFill>
                <a:latin typeface="Calibri"/>
                <a:ea typeface="Calibri"/>
                <a:cs typeface="Calibri"/>
                <a:sym typeface="Calibri"/>
              </a:rPr>
            </a:br>
            <a:r>
              <a:rPr lang="en-US" sz="2520" b="0" i="0" u="none" strike="noStrike" cap="none">
                <a:solidFill>
                  <a:srgbClr val="FFFFFF"/>
                </a:solidFill>
                <a:latin typeface="Calibri"/>
                <a:ea typeface="Calibri"/>
                <a:cs typeface="Calibri"/>
                <a:sym typeface="Calibri"/>
              </a:rPr>
              <a:t>                    Jaime Borras</a:t>
            </a:r>
            <a:br>
              <a:rPr lang="en-US" sz="2520" b="0" i="0" u="none" strike="noStrike" cap="none">
                <a:solidFill>
                  <a:srgbClr val="FFFFFF"/>
                </a:solidFill>
                <a:latin typeface="Calibri"/>
                <a:ea typeface="Calibri"/>
                <a:cs typeface="Calibri"/>
                <a:sym typeface="Calibri"/>
              </a:rPr>
            </a:br>
            <a:r>
              <a:rPr lang="en-US" sz="2520" b="0" i="0" u="none" strike="noStrike" cap="none">
                <a:solidFill>
                  <a:srgbClr val="FFFFFF"/>
                </a:solidFill>
                <a:latin typeface="Calibri"/>
                <a:ea typeface="Calibri"/>
                <a:cs typeface="Calibri"/>
                <a:sym typeface="Calibri"/>
              </a:rPr>
              <a:t>Instructor: Masoud Sadjadi</a:t>
            </a:r>
            <a:br>
              <a:rPr lang="en-US" sz="2520" b="0" i="0" u="none" strike="noStrike" cap="none">
                <a:solidFill>
                  <a:srgbClr val="FFFFFF"/>
                </a:solidFill>
                <a:latin typeface="Calibri"/>
                <a:ea typeface="Calibri"/>
                <a:cs typeface="Calibri"/>
                <a:sym typeface="Calibri"/>
              </a:rPr>
            </a:br>
            <a:r>
              <a:rPr lang="en-US" sz="4050" b="0" i="0" u="none" strike="noStrike" cap="none">
                <a:solidFill>
                  <a:srgbClr val="FFFFFF"/>
                </a:solidFill>
                <a:latin typeface="Calibri"/>
                <a:ea typeface="Calibri"/>
                <a:cs typeface="Calibri"/>
                <a:sym typeface="Calibri"/>
              </a:rPr>
              <a:t/>
            </a:r>
            <a:br>
              <a:rPr lang="en-US" sz="4050" b="0" i="0" u="none" strike="noStrike" cap="none">
                <a:solidFill>
                  <a:srgbClr val="FFFFFF"/>
                </a:solidFill>
                <a:latin typeface="Calibri"/>
                <a:ea typeface="Calibri"/>
                <a:cs typeface="Calibri"/>
                <a:sym typeface="Calibri"/>
              </a:rPr>
            </a:br>
            <a:r>
              <a:rPr lang="en-US" sz="1620" b="0" i="0" u="none" strike="noStrike" cap="none">
                <a:solidFill>
                  <a:srgbClr val="FFFFFF"/>
                </a:solidFill>
                <a:latin typeface="Calibri"/>
                <a:ea typeface="Calibri"/>
                <a:cs typeface="Calibri"/>
                <a:sym typeface="Calibri"/>
              </a:rPr>
              <a:t>School of Computing and Information Sciences</a:t>
            </a:r>
            <a:br>
              <a:rPr lang="en-US" sz="1620" b="0" i="0" u="none" strike="noStrike" cap="none">
                <a:solidFill>
                  <a:srgbClr val="FFFFFF"/>
                </a:solidFill>
                <a:latin typeface="Calibri"/>
                <a:ea typeface="Calibri"/>
                <a:cs typeface="Calibri"/>
                <a:sym typeface="Calibri"/>
              </a:rPr>
            </a:br>
            <a:r>
              <a:rPr lang="en-US" sz="1620" b="0" i="0" u="none" strike="noStrike" cap="none">
                <a:solidFill>
                  <a:srgbClr val="FFFFFF"/>
                </a:solidFill>
                <a:latin typeface="Calibri"/>
                <a:ea typeface="Calibri"/>
                <a:cs typeface="Calibri"/>
                <a:sym typeface="Calibri"/>
              </a:rPr>
              <a:t>Florida International University</a:t>
            </a:r>
          </a:p>
        </p:txBody>
      </p:sp>
      <p:sp>
        <p:nvSpPr>
          <p:cNvPr id="73" name="Shape 73"/>
          <p:cNvSpPr txBox="1">
            <a:spLocks noGrp="1"/>
          </p:cNvSpPr>
          <p:nvPr>
            <p:ph type="subTitle" idx="1"/>
          </p:nvPr>
        </p:nvSpPr>
        <p:spPr>
          <a:xfrm>
            <a:off x="228600" y="5643562"/>
            <a:ext cx="8686800" cy="1219199"/>
          </a:xfrm>
          <a:prstGeom prst="rect">
            <a:avLst/>
          </a:prstGeom>
          <a:noFill/>
          <a:ln>
            <a:noFill/>
          </a:ln>
        </p:spPr>
        <p:txBody>
          <a:bodyPr lIns="91425" tIns="45700" rIns="91425" bIns="45700" anchor="t" anchorCtr="0">
            <a:noAutofit/>
          </a:bodyPr>
          <a:lstStyle/>
          <a:p>
            <a:pPr marL="0" marR="0" lvl="0" indent="0" algn="ctr" rtl="0">
              <a:lnSpc>
                <a:spcPct val="90000"/>
              </a:lnSpc>
              <a:spcBef>
                <a:spcPts val="0"/>
              </a:spcBef>
              <a:buClr>
                <a:srgbClr val="BF9000"/>
              </a:buClr>
              <a:buSzPct val="25000"/>
              <a:buFont typeface="Arial"/>
              <a:buNone/>
            </a:pPr>
            <a:r>
              <a:rPr lang="en-US" sz="1800" b="0" i="0" u="none" strike="noStrike" cap="none">
                <a:solidFill>
                  <a:srgbClr val="FFFFFF"/>
                </a:solidFill>
                <a:latin typeface="Calibri"/>
                <a:ea typeface="Calibri"/>
                <a:cs typeface="Calibri"/>
                <a:sym typeface="Calibri"/>
              </a:rPr>
              <a:t>03/07/2016</a:t>
            </a:r>
          </a:p>
        </p:txBody>
      </p:sp>
      <p:sp>
        <p:nvSpPr>
          <p:cNvPr id="74" name="Shape 74"/>
          <p:cNvSpPr txBox="1"/>
          <p:nvPr/>
        </p:nvSpPr>
        <p:spPr>
          <a:xfrm>
            <a:off x="228600" y="228600"/>
            <a:ext cx="8686800" cy="1219200"/>
          </a:xfrm>
          <a:prstGeom prst="rect">
            <a:avLst/>
          </a:prstGeom>
          <a:solidFill>
            <a:srgbClr val="000000">
              <a:alpha val="0"/>
            </a:srgbClr>
          </a:solidFill>
          <a:ln w="9525" cap="flat" cmpd="sng">
            <a:solidFill>
              <a:schemeClr val="dk1">
                <a:alpha val="0"/>
              </a:schemeClr>
            </a:solidFill>
            <a:prstDash val="solid"/>
            <a:round/>
            <a:headEnd type="none" w="med" len="med"/>
            <a:tailEnd type="none" w="med" len="med"/>
          </a:ln>
        </p:spPr>
        <p:txBody>
          <a:bodyPr lIns="91425" tIns="45700" rIns="91425" bIns="45700" anchor="b" anchorCtr="0">
            <a:noAutofit/>
          </a:bodyPr>
          <a:lstStyle/>
          <a:p>
            <a:pPr marL="0" marR="0" lvl="0" indent="0" algn="ctr" rtl="0">
              <a:spcBef>
                <a:spcPts val="0"/>
              </a:spcBef>
              <a:spcAft>
                <a:spcPts val="0"/>
              </a:spcAft>
              <a:buSzPct val="25000"/>
              <a:buNone/>
            </a:pPr>
            <a:r>
              <a:rPr lang="en-US" sz="3600" b="0" i="0" u="none" strike="noStrike" cap="none">
                <a:solidFill>
                  <a:srgbClr val="FFFFFF"/>
                </a:solidFill>
                <a:latin typeface="Calibri"/>
                <a:ea typeface="Calibri"/>
                <a:cs typeface="Calibri"/>
                <a:sym typeface="Calibri"/>
              </a:rPr>
              <a:t>Senior Project Final Presentation</a:t>
            </a:r>
            <a:r>
              <a:rPr lang="en-US" sz="4400" b="0" i="0" u="none" strike="noStrike" cap="none">
                <a:solidFill>
                  <a:srgbClr val="FFFFFF"/>
                </a:solidFill>
                <a:latin typeface="Calibri"/>
                <a:ea typeface="Calibri"/>
                <a:cs typeface="Calibri"/>
                <a:sym typeface="Calibri"/>
              </a:rPr>
              <a:t/>
            </a:r>
            <a:br>
              <a:rPr lang="en-US" sz="4400" b="0" i="0" u="none" strike="noStrike" cap="none">
                <a:solidFill>
                  <a:srgbClr val="FFFFFF"/>
                </a:solidFill>
                <a:latin typeface="Calibri"/>
                <a:ea typeface="Calibri"/>
                <a:cs typeface="Calibri"/>
                <a:sym typeface="Calibri"/>
              </a:rPr>
            </a:br>
            <a:r>
              <a:rPr lang="en-US" sz="2800" b="0" i="0" u="none" strike="noStrike" cap="none">
                <a:solidFill>
                  <a:srgbClr val="FFFFFF"/>
                </a:solidFill>
                <a:latin typeface="Calibri"/>
                <a:ea typeface="Calibri"/>
                <a:cs typeface="Calibri"/>
                <a:sym typeface="Calibri"/>
              </a:rPr>
              <a:t>Spring 2016</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701750" y="350500"/>
            <a:ext cx="7886700" cy="1325700"/>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System Design</a:t>
            </a:r>
          </a:p>
        </p:txBody>
      </p:sp>
      <p:sp>
        <p:nvSpPr>
          <p:cNvPr id="140" name="Shape 140"/>
          <p:cNvSpPr txBox="1">
            <a:spLocks noGrp="1"/>
          </p:cNvSpPr>
          <p:nvPr>
            <p:ph type="body" idx="1"/>
          </p:nvPr>
        </p:nvSpPr>
        <p:spPr>
          <a:xfrm>
            <a:off x="701750" y="1811000"/>
            <a:ext cx="7886700" cy="4351200"/>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buClr>
                <a:srgbClr val="FFFFFF"/>
              </a:buClr>
              <a:buSzPct val="100000"/>
              <a:buFont typeface="Arial"/>
              <a:buChar char="•"/>
            </a:pPr>
            <a:r>
              <a:rPr lang="en-US" sz="2100" b="0" i="0" u="none" strike="noStrike" cap="none">
                <a:solidFill>
                  <a:srgbClr val="FFFFFF"/>
                </a:solidFill>
                <a:latin typeface="Calibri"/>
                <a:ea typeface="Calibri"/>
                <a:cs typeface="Calibri"/>
                <a:sym typeface="Calibri"/>
              </a:rPr>
              <a:t>Persistent data design</a:t>
            </a:r>
          </a:p>
        </p:txBody>
      </p:sp>
      <p:pic>
        <p:nvPicPr>
          <p:cNvPr id="141" name="Shape 141"/>
          <p:cNvPicPr preferRelativeResize="0"/>
          <p:nvPr/>
        </p:nvPicPr>
        <p:blipFill rotWithShape="1">
          <a:blip r:embed="rId3">
            <a:alphaModFix/>
          </a:blip>
          <a:srcRect/>
          <a:stretch/>
        </p:blipFill>
        <p:spPr>
          <a:xfrm>
            <a:off x="911300" y="2227717"/>
            <a:ext cx="5029200" cy="3651000"/>
          </a:xfrm>
          <a:prstGeom prst="rect">
            <a:avLst/>
          </a:prstGeom>
          <a:noFill/>
          <a:ln>
            <a:noFill/>
          </a:ln>
        </p:spPr>
      </p:pic>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628650" y="365126"/>
            <a:ext cx="7886700"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System Design</a:t>
            </a:r>
          </a:p>
        </p:txBody>
      </p:sp>
      <p:sp>
        <p:nvSpPr>
          <p:cNvPr id="147" name="Shape 147"/>
          <p:cNvSpPr txBox="1">
            <a:spLocks noGrp="1"/>
          </p:cNvSpPr>
          <p:nvPr>
            <p:ph type="body" idx="1"/>
          </p:nvPr>
        </p:nvSpPr>
        <p:spPr>
          <a:xfrm>
            <a:off x="628650" y="1825625"/>
            <a:ext cx="7886700" cy="4351338"/>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Security/Privacy</a:t>
            </a:r>
          </a:p>
          <a:p>
            <a:pPr marL="171450" marR="0" lvl="0" indent="-171450" algn="l" rtl="0">
              <a:lnSpc>
                <a:spcPct val="90000"/>
              </a:lnSpc>
              <a:spcBef>
                <a:spcPts val="750"/>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Since iOS 5, Core Data persistent stores have used Data Protection to encrypt data by default. From the iOS 5.0 release notes:</a:t>
            </a:r>
          </a:p>
          <a:p>
            <a:pPr marL="514350" marR="0" lvl="1" indent="-171450" algn="l" rtl="0">
              <a:lnSpc>
                <a:spcPct val="90000"/>
              </a:lnSpc>
              <a:spcBef>
                <a:spcPts val="375"/>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For apps built for iOS 5.0 or later, persistent stores now store data by default in an encrypted format on disk. You can change the protection level by assigning a custom value to the NSPersistentStoreFileProtectionKey key when configuring your persistent stores. </a:t>
            </a:r>
          </a:p>
          <a:p>
            <a:pPr marL="171450" marR="0" lvl="0" indent="-171450" algn="l" rtl="0">
              <a:lnSpc>
                <a:spcPct val="90000"/>
              </a:lnSpc>
              <a:spcBef>
                <a:spcPts val="750"/>
              </a:spcBef>
              <a:buClr>
                <a:schemeClr val="dk1"/>
              </a:buClr>
              <a:buSzPct val="100000"/>
              <a:buFont typeface="Arial"/>
              <a:buNone/>
            </a:pPr>
            <a:endParaRPr sz="2100" b="0" i="0" u="none" strike="noStrike" cap="none">
              <a:solidFill>
                <a:srgbClr val="FFFFFF"/>
              </a:solidFill>
              <a:latin typeface="Calibri"/>
              <a:ea typeface="Calibri"/>
              <a:cs typeface="Calibri"/>
              <a:sym typeface="Calibri"/>
            </a:endParaRP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p:cNvSpPr txBox="1">
            <a:spLocks noGrp="1"/>
          </p:cNvSpPr>
          <p:nvPr>
            <p:ph type="title"/>
          </p:nvPr>
        </p:nvSpPr>
        <p:spPr>
          <a:xfrm>
            <a:off x="628650" y="365126"/>
            <a:ext cx="7886700"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Minimal Class Diagram</a:t>
            </a:r>
          </a:p>
        </p:txBody>
      </p:sp>
      <p:sp>
        <p:nvSpPr>
          <p:cNvPr id="154" name="Shape 154"/>
          <p:cNvSpPr txBox="1">
            <a:spLocks noGrp="1"/>
          </p:cNvSpPr>
          <p:nvPr>
            <p:ph type="body" idx="1"/>
          </p:nvPr>
        </p:nvSpPr>
        <p:spPr>
          <a:xfrm>
            <a:off x="609600" y="1431017"/>
            <a:ext cx="7583486" cy="4208462"/>
          </a:xfrm>
          <a:prstGeom prst="rect">
            <a:avLst/>
          </a:prstGeom>
          <a:noFill/>
          <a:ln>
            <a:noFill/>
          </a:ln>
        </p:spPr>
        <p:txBody>
          <a:bodyPr lIns="91425" tIns="45700" rIns="91425" bIns="45700" anchor="t" anchorCtr="0">
            <a:noAutofit/>
          </a:bodyPr>
          <a:lstStyle/>
          <a:p>
            <a:pPr marL="514350" marR="0" lvl="1" indent="-171450" algn="l" rtl="0">
              <a:lnSpc>
                <a:spcPct val="90000"/>
              </a:lnSpc>
              <a:spcBef>
                <a:spcPts val="0"/>
              </a:spcBef>
              <a:buClr>
                <a:srgbClr val="FFFFFF"/>
              </a:buClr>
              <a:buSzPct val="100000"/>
              <a:buFont typeface="Arial"/>
              <a:buChar char="•"/>
            </a:pPr>
            <a:r>
              <a:rPr lang="en-US" sz="1800" b="0" i="0" u="none" strike="noStrike" cap="none">
                <a:solidFill>
                  <a:srgbClr val="FFFFFF"/>
                </a:solidFill>
                <a:latin typeface="Calibri"/>
                <a:ea typeface="Calibri"/>
                <a:cs typeface="Calibri"/>
                <a:sym typeface="Calibri"/>
              </a:rPr>
              <a:t>The iOS implementation uses a Model – View – Controller (MVC) design pattern</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7379" y="1977656"/>
            <a:ext cx="5408463" cy="4510899"/>
          </a:xfrm>
          <a:prstGeom prst="rect">
            <a:avLst/>
          </a:prstGeom>
        </p:spPr>
      </p:pic>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title"/>
          </p:nvPr>
        </p:nvSpPr>
        <p:spPr>
          <a:xfrm>
            <a:off x="779462" y="381000"/>
            <a:ext cx="8135936" cy="1044575"/>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Main algorithm </a:t>
            </a:r>
          </a:p>
        </p:txBody>
      </p:sp>
      <p:sp>
        <p:nvSpPr>
          <p:cNvPr id="162" name="Shape 162"/>
          <p:cNvSpPr txBox="1">
            <a:spLocks noGrp="1"/>
          </p:cNvSpPr>
          <p:nvPr>
            <p:ph type="body" idx="1"/>
          </p:nvPr>
        </p:nvSpPr>
        <p:spPr>
          <a:xfrm>
            <a:off x="628650" y="1825625"/>
            <a:ext cx="7886700" cy="4351338"/>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Coredata uses a managed object context to help change data in your model.</a:t>
            </a:r>
          </a:p>
          <a:p>
            <a:pPr marL="171450" marR="0" lvl="0" indent="-171450" algn="l" rtl="0">
              <a:lnSpc>
                <a:spcPct val="90000"/>
              </a:lnSpc>
              <a:spcBef>
                <a:spcPts val="750"/>
              </a:spcBef>
              <a:spcAft>
                <a:spcPts val="0"/>
              </a:spcAft>
              <a:buClr>
                <a:srgbClr val="FFFFFF"/>
              </a:buClr>
              <a:buSzPct val="100000"/>
              <a:buFont typeface="Arial"/>
              <a:buChar char="•"/>
            </a:pPr>
            <a:r>
              <a:rPr lang="en-US" sz="2000" b="0" i="0" u="none" strike="noStrike" cap="none">
                <a:solidFill>
                  <a:srgbClr val="FFFFFF"/>
                </a:solidFill>
                <a:latin typeface="Calibri"/>
                <a:ea typeface="Calibri"/>
                <a:cs typeface="Calibri"/>
                <a:sym typeface="Calibri"/>
              </a:rPr>
              <a:t>return [(AppDelegate*)[[UIApplication sharedApplication] delegate] managedObjectContext];</a:t>
            </a:r>
          </a:p>
          <a:p>
            <a:pPr marL="171450" marR="0" lvl="0" indent="-171450" algn="l" rtl="0">
              <a:lnSpc>
                <a:spcPct val="90000"/>
              </a:lnSpc>
              <a:spcBef>
                <a:spcPts val="750"/>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using the UIApplication class to find the sharedApplication</a:t>
            </a:r>
          </a:p>
          <a:p>
            <a:pPr marL="171450" marR="0" lvl="0" indent="-171450" algn="l" rtl="0">
              <a:lnSpc>
                <a:spcPct val="90000"/>
              </a:lnSpc>
              <a:spcBef>
                <a:spcPts val="750"/>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ask for its delegate</a:t>
            </a:r>
          </a:p>
          <a:p>
            <a:pPr marL="171450" marR="0" lvl="0" indent="-171450" algn="l" rtl="0">
              <a:lnSpc>
                <a:spcPct val="90000"/>
              </a:lnSpc>
              <a:spcBef>
                <a:spcPts val="750"/>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 cast it as AppDelegate</a:t>
            </a:r>
          </a:p>
          <a:p>
            <a:pPr marL="171450" marR="0" lvl="0" indent="-171450" algn="l" rtl="0">
              <a:lnSpc>
                <a:spcPct val="90000"/>
              </a:lnSpc>
              <a:spcBef>
                <a:spcPts val="750"/>
              </a:spcBef>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call the managedObject context and return it</a:t>
            </a: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628650" y="365126"/>
            <a:ext cx="7886700"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Test Suites and Test Cases</a:t>
            </a:r>
          </a:p>
        </p:txBody>
      </p:sp>
      <p:sp>
        <p:nvSpPr>
          <p:cNvPr id="169" name="Shape 169"/>
          <p:cNvSpPr txBox="1">
            <a:spLocks noGrp="1"/>
          </p:cNvSpPr>
          <p:nvPr>
            <p:ph type="body" idx="1"/>
          </p:nvPr>
        </p:nvSpPr>
        <p:spPr>
          <a:xfrm>
            <a:off x="628650" y="1825625"/>
            <a:ext cx="7886700" cy="4351338"/>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buClr>
                <a:schemeClr val="dk1"/>
              </a:buClr>
              <a:buSzPct val="100000"/>
              <a:buFont typeface="Arial"/>
              <a:buNone/>
            </a:pPr>
            <a:endParaRPr sz="2100" b="0" i="0" u="none" strike="noStrike" cap="none">
              <a:solidFill>
                <a:schemeClr val="dk1"/>
              </a:solidFill>
              <a:latin typeface="Calibri"/>
              <a:ea typeface="Calibri"/>
              <a:cs typeface="Calibri"/>
              <a:sym typeface="Calibri"/>
            </a:endParaRPr>
          </a:p>
        </p:txBody>
      </p:sp>
      <p:graphicFrame>
        <p:nvGraphicFramePr>
          <p:cNvPr id="170" name="Shape 170"/>
          <p:cNvGraphicFramePr/>
          <p:nvPr/>
        </p:nvGraphicFramePr>
        <p:xfrm>
          <a:off x="914400" y="1828800"/>
          <a:ext cx="3000000" cy="3000000"/>
        </p:xfrm>
        <a:graphic>
          <a:graphicData uri="http://schemas.openxmlformats.org/drawingml/2006/table">
            <a:tbl>
              <a:tblPr firstRow="1" firstCol="1" bandRow="1">
                <a:noFill/>
                <a:tableStyleId>{6D01F7AA-906E-49E5-918D-9B1196892492}</a:tableStyleId>
              </a:tblPr>
              <a:tblGrid>
                <a:gridCol w="1640925"/>
                <a:gridCol w="1876125"/>
                <a:gridCol w="1874575"/>
                <a:gridCol w="1771175"/>
              </a:tblGrid>
              <a:tr h="240850">
                <a:tc>
                  <a:txBody>
                    <a:bodyPr/>
                    <a:lstStyle/>
                    <a:p>
                      <a:pPr marL="0" marR="0" lvl="0" indent="0" algn="l" rtl="0">
                        <a:lnSpc>
                          <a:spcPct val="107000"/>
                        </a:lnSpc>
                        <a:spcBef>
                          <a:spcPts val="0"/>
                        </a:spcBef>
                        <a:spcAft>
                          <a:spcPts val="0"/>
                        </a:spcAft>
                        <a:buSzPct val="25000"/>
                        <a:buNone/>
                      </a:pPr>
                      <a:r>
                        <a:rPr lang="en-US" sz="1100" u="none" strike="noStrike" cap="none"/>
                        <a:t>Type</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t>ID</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t>Purpose</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t>result</a:t>
                      </a:r>
                    </a:p>
                  </a:txBody>
                  <a:tcPr marL="68575" marR="68575" marT="0" marB="0"/>
                </a:tc>
              </a:tr>
              <a:tr h="494375">
                <a:tc>
                  <a:txBody>
                    <a:bodyPr/>
                    <a:lstStyle/>
                    <a:p>
                      <a:pPr marL="0" marR="0" lvl="0" indent="0" algn="l" rtl="0">
                        <a:lnSpc>
                          <a:spcPct val="107000"/>
                        </a:lnSpc>
                        <a:spcBef>
                          <a:spcPts val="0"/>
                        </a:spcBef>
                        <a:spcAft>
                          <a:spcPts val="0"/>
                        </a:spcAft>
                        <a:buSzPct val="25000"/>
                        <a:buNone/>
                      </a:pPr>
                      <a:r>
                        <a:rPr lang="en-US" sz="1100" u="none" strike="noStrike" cap="none"/>
                        <a:t>sunny</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SkillCourt-unit-login-001</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Test if login valid with correct info</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pass</a:t>
                      </a:r>
                    </a:p>
                  </a:txBody>
                  <a:tcPr marL="68575" marR="68575" marT="0" marB="0"/>
                </a:tc>
              </a:tr>
              <a:tr h="494375">
                <a:tc>
                  <a:txBody>
                    <a:bodyPr/>
                    <a:lstStyle/>
                    <a:p>
                      <a:pPr marL="0" marR="0" lvl="0" indent="0" algn="l" rtl="0">
                        <a:lnSpc>
                          <a:spcPct val="107000"/>
                        </a:lnSpc>
                        <a:spcBef>
                          <a:spcPts val="0"/>
                        </a:spcBef>
                        <a:spcAft>
                          <a:spcPts val="0"/>
                        </a:spcAft>
                        <a:buSzPct val="25000"/>
                        <a:buNone/>
                      </a:pPr>
                      <a:r>
                        <a:rPr lang="en-US" sz="1100" u="none" strike="noStrike" cap="none"/>
                        <a:t>rainy</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SkillCourt-unit-login-002</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Test if login is invalid with incorrect info</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pass</a:t>
                      </a:r>
                    </a:p>
                  </a:txBody>
                  <a:tcPr marL="68575" marR="68575" marT="0" marB="0"/>
                </a:tc>
              </a:tr>
              <a:tr h="599200">
                <a:tc>
                  <a:txBody>
                    <a:bodyPr/>
                    <a:lstStyle/>
                    <a:p>
                      <a:pPr marL="0" marR="0" lvl="0" indent="0" algn="l" rtl="0">
                        <a:lnSpc>
                          <a:spcPct val="107000"/>
                        </a:lnSpc>
                        <a:spcBef>
                          <a:spcPts val="0"/>
                        </a:spcBef>
                        <a:spcAft>
                          <a:spcPts val="0"/>
                        </a:spcAft>
                        <a:buSzPct val="25000"/>
                        <a:buNone/>
                      </a:pPr>
                      <a:r>
                        <a:rPr lang="en-US" sz="1100" u="none" strike="noStrike" cap="none"/>
                        <a:t>rainy</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SkillCourt-unit-login-003</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Test if login is invalid with blank info</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pass</a:t>
                      </a:r>
                    </a:p>
                  </a:txBody>
                  <a:tcPr marL="68575" marR="68575" marT="0" marB="0"/>
                </a:tc>
              </a:tr>
              <a:tr h="494375">
                <a:tc>
                  <a:txBody>
                    <a:bodyPr/>
                    <a:lstStyle/>
                    <a:p>
                      <a:pPr marL="0" marR="0" lvl="0" indent="0" algn="l" rtl="0">
                        <a:lnSpc>
                          <a:spcPct val="107000"/>
                        </a:lnSpc>
                        <a:spcBef>
                          <a:spcPts val="0"/>
                        </a:spcBef>
                        <a:spcAft>
                          <a:spcPts val="0"/>
                        </a:spcAft>
                        <a:buSzPct val="25000"/>
                        <a:buNone/>
                      </a:pPr>
                      <a:r>
                        <a:rPr lang="en-US" sz="1100" u="none" strike="noStrike" cap="none"/>
                        <a:t>sunny</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SkillCourt-unit-register-004</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Test if registered user is saved to database</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pass</a:t>
                      </a:r>
                    </a:p>
                  </a:txBody>
                  <a:tcPr marL="68575" marR="68575" marT="0" marB="0"/>
                </a:tc>
              </a:tr>
              <a:tr h="494375">
                <a:tc>
                  <a:txBody>
                    <a:bodyPr/>
                    <a:lstStyle/>
                    <a:p>
                      <a:pPr marL="0" marR="0" lvl="0" indent="0" algn="l" rtl="0">
                        <a:lnSpc>
                          <a:spcPct val="107000"/>
                        </a:lnSpc>
                        <a:spcBef>
                          <a:spcPts val="0"/>
                        </a:spcBef>
                        <a:spcAft>
                          <a:spcPts val="0"/>
                        </a:spcAft>
                        <a:buSzPct val="25000"/>
                        <a:buNone/>
                      </a:pPr>
                      <a:r>
                        <a:rPr lang="en-US" sz="1100" u="none" strike="noStrike" cap="none"/>
                        <a:t>sunny</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SkillCourt-unit-register-005</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Test if image is saved to database</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pass</a:t>
                      </a:r>
                    </a:p>
                  </a:txBody>
                  <a:tcPr marL="68575" marR="68575" marT="0" marB="0"/>
                </a:tc>
              </a:tr>
              <a:tr h="747875">
                <a:tc>
                  <a:txBody>
                    <a:bodyPr/>
                    <a:lstStyle/>
                    <a:p>
                      <a:pPr marL="0" marR="0" lvl="0" indent="0" algn="l" rtl="0">
                        <a:lnSpc>
                          <a:spcPct val="107000"/>
                        </a:lnSpc>
                        <a:spcBef>
                          <a:spcPts val="0"/>
                        </a:spcBef>
                        <a:spcAft>
                          <a:spcPts val="0"/>
                        </a:spcAft>
                        <a:buSzPct val="25000"/>
                        <a:buNone/>
                      </a:pPr>
                      <a:r>
                        <a:rPr lang="en-US" sz="1100" u="none" strike="noStrike" cap="none"/>
                        <a:t>sunny</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SkillCourt-unit-register-006</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Test if current user is save as persistent data</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pass</a:t>
                      </a:r>
                    </a:p>
                  </a:txBody>
                  <a:tcPr marL="68575" marR="68575" marT="0" marB="0"/>
                </a:tc>
              </a:tr>
              <a:tr h="747875">
                <a:tc>
                  <a:txBody>
                    <a:bodyPr/>
                    <a:lstStyle/>
                    <a:p>
                      <a:pPr marL="0" marR="0" lvl="0" indent="0" algn="l" rtl="0">
                        <a:lnSpc>
                          <a:spcPct val="107000"/>
                        </a:lnSpc>
                        <a:spcBef>
                          <a:spcPts val="0"/>
                        </a:spcBef>
                        <a:spcAft>
                          <a:spcPts val="0"/>
                        </a:spcAft>
                        <a:buSzPct val="25000"/>
                        <a:buNone/>
                      </a:pPr>
                      <a:r>
                        <a:rPr lang="en-US" sz="1100" u="none" strike="noStrike" cap="none"/>
                        <a:t>rainy</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SkillCourt-unit-register-007</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Test if data storing can handle empty picture input</a:t>
                      </a:r>
                    </a:p>
                  </a:txBody>
                  <a:tcPr marL="68575" marR="68575" marT="0" marB="0"/>
                </a:tc>
                <a:tc>
                  <a:txBody>
                    <a:bodyPr/>
                    <a:lstStyle/>
                    <a:p>
                      <a:pPr marL="0" marR="0" lvl="0" indent="0" algn="l" rtl="0">
                        <a:lnSpc>
                          <a:spcPct val="107000"/>
                        </a:lnSpc>
                        <a:spcBef>
                          <a:spcPts val="0"/>
                        </a:spcBef>
                        <a:spcAft>
                          <a:spcPts val="0"/>
                        </a:spcAft>
                        <a:buSzPct val="25000"/>
                        <a:buNone/>
                      </a:pPr>
                      <a:r>
                        <a:rPr lang="en-US" sz="1100" u="none" strike="noStrike" cap="none">
                          <a:solidFill>
                            <a:srgbClr val="000000"/>
                          </a:solidFill>
                        </a:rPr>
                        <a:t>pass</a:t>
                      </a:r>
                    </a:p>
                  </a:txBody>
                  <a:tcPr marL="68575" marR="68575" marT="0" marB="0"/>
                </a:tc>
              </a:tr>
            </a:tbl>
          </a:graphicData>
        </a:graphic>
      </p:graphicFrame>
      <p:sp>
        <p:nvSpPr>
          <p:cNvPr id="171" name="Shape 171"/>
          <p:cNvSpPr/>
          <p:nvPr/>
        </p:nvSpPr>
        <p:spPr>
          <a:xfrm>
            <a:off x="1447007" y="3733007"/>
            <a:ext cx="9144000" cy="457200"/>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title"/>
          </p:nvPr>
        </p:nvSpPr>
        <p:spPr>
          <a:xfrm>
            <a:off x="628650" y="365126"/>
            <a:ext cx="7886700"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Test Suites and Test Cases</a:t>
            </a:r>
          </a:p>
        </p:txBody>
      </p:sp>
      <p:graphicFrame>
        <p:nvGraphicFramePr>
          <p:cNvPr id="178" name="Shape 178"/>
          <p:cNvGraphicFramePr/>
          <p:nvPr/>
        </p:nvGraphicFramePr>
        <p:xfrm>
          <a:off x="779462" y="1524000"/>
          <a:ext cx="3000000" cy="3000000"/>
        </p:xfrm>
        <a:graphic>
          <a:graphicData uri="http://schemas.openxmlformats.org/drawingml/2006/table">
            <a:tbl>
              <a:tblPr firstRow="1" firstCol="1" bandRow="1">
                <a:noFill/>
                <a:tableStyleId>{6D01F7AA-906E-49E5-918D-9B1196892492}</a:tableStyleId>
              </a:tblPr>
              <a:tblGrid>
                <a:gridCol w="1250925"/>
                <a:gridCol w="6332550"/>
              </a:tblGrid>
              <a:tr h="380650">
                <a:tc gridSpan="2">
                  <a:txBody>
                    <a:bodyPr/>
                    <a:lstStyle/>
                    <a:p>
                      <a:pPr marL="0" marR="0" lvl="0" indent="0" algn="ctr" rtl="0">
                        <a:lnSpc>
                          <a:spcPct val="107000"/>
                        </a:lnSpc>
                        <a:spcBef>
                          <a:spcPts val="0"/>
                        </a:spcBef>
                        <a:spcAft>
                          <a:spcPts val="0"/>
                        </a:spcAft>
                        <a:buSzPct val="25000"/>
                        <a:buNone/>
                      </a:pPr>
                      <a:r>
                        <a:rPr lang="en-US" sz="1100" u="none" strike="noStrike" cap="none"/>
                        <a:t>SkillCourt.RegisterViewController.m</a:t>
                      </a:r>
                    </a:p>
                  </a:txBody>
                  <a:tcPr marL="68575" marR="68575" marT="0" marB="0"/>
                </a:tc>
                <a:tc hMerge="1">
                  <a:txBody>
                    <a:bodyPr/>
                    <a:lstStyle/>
                    <a:p>
                      <a:endParaRPr lang="en-US"/>
                    </a:p>
                  </a:txBody>
                  <a:tcPr/>
                </a:tc>
              </a:tr>
              <a:tr h="380650">
                <a:tc gridSpan="2">
                  <a:txBody>
                    <a:bodyPr/>
                    <a:lstStyle/>
                    <a:p>
                      <a:pPr marL="0" marR="0" lvl="0" indent="0" algn="ctr" rtl="0">
                        <a:lnSpc>
                          <a:spcPct val="107000"/>
                        </a:lnSpc>
                        <a:spcBef>
                          <a:spcPts val="0"/>
                        </a:spcBef>
                        <a:spcAft>
                          <a:spcPts val="0"/>
                        </a:spcAft>
                        <a:buSzPct val="25000"/>
                        <a:buNone/>
                      </a:pPr>
                      <a:r>
                        <a:rPr lang="en-US" sz="1100" u="none" strike="noStrike" cap="none"/>
                        <a:t>Sunny</a:t>
                      </a:r>
                    </a:p>
                  </a:txBody>
                  <a:tcPr marL="68575" marR="68575" marT="0" marB="0"/>
                </a:tc>
                <a:tc hMerge="1">
                  <a:txBody>
                    <a:bodyPr/>
                    <a:lstStyle/>
                    <a:p>
                      <a:endParaRPr lang="en-US"/>
                    </a:p>
                  </a:txBody>
                  <a:tcPr/>
                </a:tc>
              </a:tr>
              <a:tr h="380650">
                <a:tc>
                  <a:txBody>
                    <a:bodyPr/>
                    <a:lstStyle/>
                    <a:p>
                      <a:pPr marL="0" marR="0" lvl="0" indent="0" algn="l" rtl="0">
                        <a:lnSpc>
                          <a:spcPct val="107000"/>
                        </a:lnSpc>
                        <a:spcBef>
                          <a:spcPts val="0"/>
                        </a:spcBef>
                        <a:spcAft>
                          <a:spcPts val="0"/>
                        </a:spcAft>
                        <a:buSzPct val="25000"/>
                        <a:buNone/>
                      </a:pPr>
                      <a:r>
                        <a:rPr lang="en-US" sz="1100" u="none" strike="noStrike" cap="none"/>
                        <a:t>ID</a:t>
                      </a:r>
                    </a:p>
                  </a:txBody>
                  <a:tcPr marL="68575" marR="68575" marT="0" marB="0"/>
                </a:tc>
                <a:tc>
                  <a:txBody>
                    <a:bodyPr/>
                    <a:lstStyle/>
                    <a:p>
                      <a:pPr marL="0" marR="0" lvl="0" indent="0" algn="l" rtl="0">
                        <a:lnSpc>
                          <a:spcPct val="107000"/>
                        </a:lnSpc>
                        <a:spcBef>
                          <a:spcPts val="0"/>
                        </a:spcBef>
                        <a:spcAft>
                          <a:spcPts val="0"/>
                        </a:spcAft>
                        <a:buSzPct val="25000"/>
                        <a:buNone/>
                      </a:pPr>
                      <a:r>
                        <a:rPr lang="en-US" sz="1200" u="none" strike="noStrike" cap="none">
                          <a:solidFill>
                            <a:srgbClr val="000000"/>
                          </a:solidFill>
                        </a:rPr>
                        <a:t>SkillCourt-unit-register-004</a:t>
                      </a:r>
                    </a:p>
                  </a:txBody>
                  <a:tcPr marL="68575" marR="68575" marT="0" marB="0"/>
                </a:tc>
              </a:tr>
              <a:tr h="380650">
                <a:tc>
                  <a:txBody>
                    <a:bodyPr/>
                    <a:lstStyle/>
                    <a:p>
                      <a:pPr marL="0" marR="0" lvl="0" indent="0" algn="l" rtl="0">
                        <a:lnSpc>
                          <a:spcPct val="107000"/>
                        </a:lnSpc>
                        <a:spcBef>
                          <a:spcPts val="0"/>
                        </a:spcBef>
                        <a:spcAft>
                          <a:spcPts val="0"/>
                        </a:spcAft>
                        <a:buSzPct val="25000"/>
                        <a:buNone/>
                      </a:pPr>
                      <a:r>
                        <a:rPr lang="en-US" sz="1100" u="none" strike="noStrike" cap="none"/>
                        <a:t>purpose</a:t>
                      </a:r>
                    </a:p>
                  </a:txBody>
                  <a:tcPr marL="68575" marR="68575" marT="0" marB="0"/>
                </a:tc>
                <a:tc>
                  <a:txBody>
                    <a:bodyPr/>
                    <a:lstStyle/>
                    <a:p>
                      <a:pPr marL="0" marR="0" lvl="0" indent="0" algn="l" rtl="0">
                        <a:lnSpc>
                          <a:spcPct val="107000"/>
                        </a:lnSpc>
                        <a:spcBef>
                          <a:spcPts val="0"/>
                        </a:spcBef>
                        <a:spcAft>
                          <a:spcPts val="0"/>
                        </a:spcAft>
                        <a:buSzPct val="25000"/>
                        <a:buNone/>
                      </a:pPr>
                      <a:r>
                        <a:rPr lang="en-US" sz="1200" u="none" strike="noStrike" cap="none">
                          <a:solidFill>
                            <a:srgbClr val="000000"/>
                          </a:solidFill>
                        </a:rPr>
                        <a:t>Test if registered user is saved to database</a:t>
                      </a:r>
                    </a:p>
                  </a:txBody>
                  <a:tcPr marL="68575" marR="68575" marT="0" marB="0"/>
                </a:tc>
              </a:tr>
              <a:tr h="1582625">
                <a:tc>
                  <a:txBody>
                    <a:bodyPr/>
                    <a:lstStyle/>
                    <a:p>
                      <a:pPr marL="0" marR="0" lvl="0" indent="0" algn="l" rtl="0">
                        <a:lnSpc>
                          <a:spcPct val="107000"/>
                        </a:lnSpc>
                        <a:spcBef>
                          <a:spcPts val="0"/>
                        </a:spcBef>
                        <a:spcAft>
                          <a:spcPts val="0"/>
                        </a:spcAft>
                        <a:buSzPct val="25000"/>
                        <a:buNone/>
                      </a:pPr>
                      <a:r>
                        <a:rPr lang="en-US" sz="1100" u="none" strike="noStrike" cap="none"/>
                        <a:t>precondition</a:t>
                      </a:r>
                    </a:p>
                  </a:txBody>
                  <a:tcPr marL="68575" marR="68575" marT="0" marB="0"/>
                </a:tc>
                <a:tc>
                  <a:txBody>
                    <a:bodyPr/>
                    <a:lstStyle/>
                    <a:p>
                      <a:pPr marL="0" marR="0" lvl="0" indent="0" algn="l" rtl="0">
                        <a:lnSpc>
                          <a:spcPct val="107000"/>
                        </a:lnSpc>
                        <a:spcBef>
                          <a:spcPts val="0"/>
                        </a:spcBef>
                        <a:spcAft>
                          <a:spcPts val="0"/>
                        </a:spcAft>
                        <a:buSzPct val="25000"/>
                        <a:buNone/>
                      </a:pPr>
                      <a:r>
                        <a:rPr lang="en-US" sz="1200" u="none" strike="noStrike" cap="none">
                          <a:solidFill>
                            <a:srgbClr val="000000"/>
                          </a:solidFill>
                        </a:rPr>
                        <a:t>User must input valid credentials</a:t>
                      </a:r>
                    </a:p>
                    <a:p>
                      <a:pPr marL="0" marR="0" lvl="0" indent="0" algn="l" rtl="0">
                        <a:lnSpc>
                          <a:spcPct val="107000"/>
                        </a:lnSpc>
                        <a:spcBef>
                          <a:spcPts val="0"/>
                        </a:spcBef>
                        <a:spcAft>
                          <a:spcPts val="0"/>
                        </a:spcAft>
                        <a:buSzPct val="25000"/>
                        <a:buNone/>
                      </a:pPr>
                      <a:r>
                        <a:rPr lang="en-US" sz="1200" u="none" strike="noStrike" cap="none">
                          <a:solidFill>
                            <a:srgbClr val="000000"/>
                          </a:solidFill>
                        </a:rPr>
                        <a:t>Username: sdolc001</a:t>
                      </a:r>
                    </a:p>
                    <a:p>
                      <a:pPr marL="0" marR="0" lvl="0" indent="0" algn="l" rtl="0">
                        <a:lnSpc>
                          <a:spcPct val="107000"/>
                        </a:lnSpc>
                        <a:spcBef>
                          <a:spcPts val="0"/>
                        </a:spcBef>
                        <a:spcAft>
                          <a:spcPts val="0"/>
                        </a:spcAft>
                        <a:buSzPct val="25000"/>
                        <a:buNone/>
                      </a:pPr>
                      <a:r>
                        <a:rPr lang="en-US" sz="1200" u="none" strike="noStrike" cap="none">
                          <a:solidFill>
                            <a:srgbClr val="000000"/>
                          </a:solidFill>
                        </a:rPr>
                        <a:t>Password: 12345</a:t>
                      </a:r>
                    </a:p>
                    <a:p>
                      <a:pPr marL="0" marR="0" lvl="0" indent="0" algn="l" rtl="0">
                        <a:lnSpc>
                          <a:spcPct val="107000"/>
                        </a:lnSpc>
                        <a:spcBef>
                          <a:spcPts val="0"/>
                        </a:spcBef>
                        <a:spcAft>
                          <a:spcPts val="0"/>
                        </a:spcAft>
                        <a:buSzPct val="25000"/>
                        <a:buNone/>
                      </a:pPr>
                      <a:r>
                        <a:rPr lang="en-US" sz="1200" u="none" strike="noStrike" cap="none">
                          <a:solidFill>
                            <a:srgbClr val="000000"/>
                          </a:solidFill>
                        </a:rPr>
                        <a:t>A PFUser object called user must be created with info from registerView</a:t>
                      </a:r>
                    </a:p>
                    <a:p>
                      <a:pPr marL="0" marR="0" lvl="0" indent="0" algn="l" rtl="0">
                        <a:lnSpc>
                          <a:spcPct val="107000"/>
                        </a:lnSpc>
                        <a:spcBef>
                          <a:spcPts val="0"/>
                        </a:spcBef>
                        <a:spcAft>
                          <a:spcPts val="0"/>
                        </a:spcAft>
                        <a:buSzPct val="25000"/>
                        <a:buNone/>
                      </a:pPr>
                      <a:r>
                        <a:rPr lang="en-US" sz="1200" u="none" strike="noStrike" cap="none">
                          <a:solidFill>
                            <a:srgbClr val="000000"/>
                          </a:solidFill>
                        </a:rPr>
                        <a:t>Call the save method to database</a:t>
                      </a:r>
                    </a:p>
                  </a:txBody>
                  <a:tcPr marL="68575" marR="68575" marT="0" marB="0"/>
                </a:tc>
              </a:tr>
              <a:tr h="399975">
                <a:tc>
                  <a:txBody>
                    <a:bodyPr/>
                    <a:lstStyle/>
                    <a:p>
                      <a:pPr marL="0" marR="0" lvl="0" indent="0" algn="l" rtl="0">
                        <a:lnSpc>
                          <a:spcPct val="107000"/>
                        </a:lnSpc>
                        <a:spcBef>
                          <a:spcPts val="0"/>
                        </a:spcBef>
                        <a:spcAft>
                          <a:spcPts val="0"/>
                        </a:spcAft>
                        <a:buSzPct val="25000"/>
                        <a:buNone/>
                      </a:pPr>
                      <a:r>
                        <a:rPr lang="en-US" sz="1100" u="none" strike="noStrike" cap="none"/>
                        <a:t>input</a:t>
                      </a:r>
                    </a:p>
                  </a:txBody>
                  <a:tcPr marL="68575" marR="68575" marT="0" marB="0"/>
                </a:tc>
                <a:tc>
                  <a:txBody>
                    <a:bodyPr/>
                    <a:lstStyle/>
                    <a:p>
                      <a:pPr marL="0" marR="0" lvl="0" indent="0" algn="l" rtl="0">
                        <a:lnSpc>
                          <a:spcPct val="107000"/>
                        </a:lnSpc>
                        <a:spcBef>
                          <a:spcPts val="0"/>
                        </a:spcBef>
                        <a:spcAft>
                          <a:spcPts val="0"/>
                        </a:spcAft>
                        <a:buSzPct val="25000"/>
                        <a:buNone/>
                      </a:pPr>
                      <a:r>
                        <a:rPr lang="en-US" sz="1200" u="none" strike="noStrike" cap="none">
                          <a:solidFill>
                            <a:srgbClr val="000000"/>
                          </a:solidFill>
                        </a:rPr>
                        <a:t>PFQuery for user with username sdolc001</a:t>
                      </a:r>
                    </a:p>
                  </a:txBody>
                  <a:tcPr marL="68575" marR="68575" marT="0" marB="0"/>
                </a:tc>
              </a:tr>
              <a:tr h="781300">
                <a:tc>
                  <a:txBody>
                    <a:bodyPr/>
                    <a:lstStyle/>
                    <a:p>
                      <a:pPr marL="0" marR="0" lvl="0" indent="0" algn="l" rtl="0">
                        <a:lnSpc>
                          <a:spcPct val="107000"/>
                        </a:lnSpc>
                        <a:spcBef>
                          <a:spcPts val="0"/>
                        </a:spcBef>
                        <a:spcAft>
                          <a:spcPts val="0"/>
                        </a:spcAft>
                        <a:buSzPct val="25000"/>
                        <a:buNone/>
                      </a:pPr>
                      <a:r>
                        <a:rPr lang="en-US" sz="1100" u="none" strike="noStrike" cap="none"/>
                        <a:t>Expected output</a:t>
                      </a:r>
                    </a:p>
                  </a:txBody>
                  <a:tcPr marL="68575" marR="68575" marT="0" marB="0"/>
                </a:tc>
                <a:tc>
                  <a:txBody>
                    <a:bodyPr/>
                    <a:lstStyle/>
                    <a:p>
                      <a:pPr marL="0" marR="0" lvl="0" indent="0" algn="l" rtl="0">
                        <a:lnSpc>
                          <a:spcPct val="107000"/>
                        </a:lnSpc>
                        <a:spcBef>
                          <a:spcPts val="0"/>
                        </a:spcBef>
                        <a:spcAft>
                          <a:spcPts val="0"/>
                        </a:spcAft>
                        <a:buSzPct val="25000"/>
                        <a:buNone/>
                      </a:pPr>
                      <a:r>
                        <a:rPr lang="en-US" sz="1200" u="none" strike="noStrike" cap="none">
                          <a:solidFill>
                            <a:srgbClr val="000000"/>
                          </a:solidFill>
                        </a:rPr>
                        <a:t>PFUser object with </a:t>
                      </a:r>
                    </a:p>
                    <a:p>
                      <a:pPr marL="0" marR="0" lvl="0" indent="0" algn="l" rtl="0">
                        <a:lnSpc>
                          <a:spcPct val="107000"/>
                        </a:lnSpc>
                        <a:spcBef>
                          <a:spcPts val="0"/>
                        </a:spcBef>
                        <a:spcAft>
                          <a:spcPts val="0"/>
                        </a:spcAft>
                        <a:buSzPct val="25000"/>
                        <a:buNone/>
                      </a:pPr>
                      <a:r>
                        <a:rPr lang="en-US" sz="1200" u="none" strike="noStrike" cap="none">
                          <a:solidFill>
                            <a:srgbClr val="000000"/>
                          </a:solidFill>
                        </a:rPr>
                        <a:t>Username: sdolc001</a:t>
                      </a:r>
                    </a:p>
                    <a:p>
                      <a:pPr marL="0" marR="0" lvl="0" indent="0" algn="l" rtl="0">
                        <a:lnSpc>
                          <a:spcPct val="107000"/>
                        </a:lnSpc>
                        <a:spcBef>
                          <a:spcPts val="0"/>
                        </a:spcBef>
                        <a:spcAft>
                          <a:spcPts val="0"/>
                        </a:spcAft>
                        <a:buSzPct val="25000"/>
                        <a:buNone/>
                      </a:pPr>
                      <a:r>
                        <a:rPr lang="en-US" sz="1200" u="none" strike="noStrike" cap="none">
                          <a:solidFill>
                            <a:srgbClr val="000000"/>
                          </a:solidFill>
                          <a:latin typeface="Calibri"/>
                          <a:ea typeface="Calibri"/>
                          <a:cs typeface="Calibri"/>
                          <a:sym typeface="Calibri"/>
                        </a:rPr>
                        <a:t>Password: 12345</a:t>
                      </a:r>
                    </a:p>
                  </a:txBody>
                  <a:tcPr marL="68575" marR="68575" marT="0" marB="0"/>
                </a:tc>
              </a:tr>
            </a:tbl>
          </a:graphicData>
        </a:graphic>
      </p:graphicFrame>
      <p:sp>
        <p:nvSpPr>
          <p:cNvPr id="179" name="Shape 179"/>
          <p:cNvSpPr/>
          <p:nvPr/>
        </p:nvSpPr>
        <p:spPr>
          <a:xfrm>
            <a:off x="-1164430" y="-1512091"/>
            <a:ext cx="13196641" cy="1021131"/>
          </a:xfrm>
          <a:prstGeom prst="rect">
            <a:avLst/>
          </a:prstGeom>
          <a:noFill/>
          <a:ln>
            <a:noFill/>
          </a:ln>
        </p:spPr>
        <p:txBody>
          <a:bodyPr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txBox="1"/>
          <p:nvPr/>
        </p:nvSpPr>
        <p:spPr>
          <a:xfrm>
            <a:off x="0" y="0"/>
            <a:ext cx="9066000" cy="6858000"/>
          </a:xfrm>
          <a:prstGeom prst="rect">
            <a:avLst/>
          </a:prstGeom>
          <a:noFill/>
          <a:ln>
            <a:noFill/>
          </a:ln>
        </p:spPr>
        <p:txBody>
          <a:bodyPr lIns="91425" tIns="91425" rIns="91425" bIns="91425" anchor="ctr" anchorCtr="0">
            <a:noAutofit/>
          </a:bodyPr>
          <a:lstStyle/>
          <a:p>
            <a:pPr lvl="0" rtl="0">
              <a:lnSpc>
                <a:spcPct val="90000"/>
              </a:lnSpc>
              <a:spcBef>
                <a:spcPts val="0"/>
              </a:spcBef>
              <a:buNone/>
            </a:pPr>
            <a:endParaRPr sz="2400">
              <a:solidFill>
                <a:srgbClr val="FFFFFF"/>
              </a:solidFill>
            </a:endParaRPr>
          </a:p>
          <a:p>
            <a:pPr lvl="0" rtl="0">
              <a:lnSpc>
                <a:spcPct val="90000"/>
              </a:lnSpc>
              <a:spcBef>
                <a:spcPts val="0"/>
              </a:spcBef>
              <a:buNone/>
            </a:pPr>
            <a:endParaRPr sz="2400">
              <a:solidFill>
                <a:srgbClr val="FFFFFF"/>
              </a:solidFill>
            </a:endParaRPr>
          </a:p>
          <a:p>
            <a:pPr lvl="0" rtl="0">
              <a:lnSpc>
                <a:spcPct val="90000"/>
              </a:lnSpc>
              <a:spcBef>
                <a:spcPts val="0"/>
              </a:spcBef>
              <a:buNone/>
            </a:pPr>
            <a:endParaRPr sz="2400">
              <a:solidFill>
                <a:srgbClr val="FFFFFF"/>
              </a:solidFill>
            </a:endParaRPr>
          </a:p>
          <a:p>
            <a:pPr lvl="0" rtl="0">
              <a:lnSpc>
                <a:spcPct val="90000"/>
              </a:lnSpc>
              <a:spcBef>
                <a:spcPts val="0"/>
              </a:spcBef>
              <a:buNone/>
            </a:pPr>
            <a:r>
              <a:rPr lang="en-US" sz="2400">
                <a:solidFill>
                  <a:srgbClr val="FFFFFF"/>
                </a:solidFill>
              </a:rPr>
              <a:t>in this project, I implemented the entire iOS application which includes all views persistent data storage, database storage and more an iOS device can now perform many necessary processes for SkillCourt to operate properly.</a:t>
            </a:r>
          </a:p>
          <a:p>
            <a:pPr lvl="0" rtl="0">
              <a:lnSpc>
                <a:spcPct val="90000"/>
              </a:lnSpc>
              <a:spcBef>
                <a:spcPts val="0"/>
              </a:spcBef>
              <a:buClr>
                <a:srgbClr val="000000"/>
              </a:buClr>
              <a:buFont typeface="Arial"/>
              <a:buNone/>
            </a:pPr>
            <a:endParaRPr sz="2400">
              <a:solidFill>
                <a:srgbClr val="FFFFFF"/>
              </a:solidFill>
            </a:endParaRPr>
          </a:p>
          <a:p>
            <a:pPr marL="171450" lvl="0" indent="-171450" rtl="0">
              <a:lnSpc>
                <a:spcPct val="90000"/>
              </a:lnSpc>
              <a:spcBef>
                <a:spcPts val="750"/>
              </a:spcBef>
              <a:buClr>
                <a:srgbClr val="FFFFFF"/>
              </a:buClr>
              <a:buSzPct val="100000"/>
              <a:buChar char="•"/>
            </a:pPr>
            <a:r>
              <a:rPr lang="en-US" sz="2400">
                <a:solidFill>
                  <a:srgbClr val="FFFFFF"/>
                </a:solidFill>
                <a:latin typeface="Calibri"/>
                <a:ea typeface="Calibri"/>
                <a:cs typeface="Calibri"/>
                <a:sym typeface="Calibri"/>
              </a:rPr>
              <a:t>Questions?</a:t>
            </a:r>
          </a:p>
          <a:p>
            <a:pPr marL="171450" lvl="0" indent="-171450" rtl="0">
              <a:lnSpc>
                <a:spcPct val="90000"/>
              </a:lnSpc>
              <a:spcBef>
                <a:spcPts val="750"/>
              </a:spcBef>
              <a:buClr>
                <a:srgbClr val="FFFFFF"/>
              </a:buClr>
              <a:buSzPct val="100000"/>
              <a:buChar char="•"/>
            </a:pPr>
            <a:r>
              <a:rPr lang="en-US" sz="2400">
                <a:solidFill>
                  <a:srgbClr val="FFFFFF"/>
                </a:solidFill>
                <a:latin typeface="Calibri"/>
                <a:ea typeface="Calibri"/>
                <a:cs typeface="Calibri"/>
                <a:sym typeface="Calibri"/>
              </a:rPr>
              <a:t>Thank You!</a:t>
            </a:r>
          </a:p>
          <a:p>
            <a:pPr marL="171450" lvl="0" indent="-88900" rtl="0">
              <a:lnSpc>
                <a:spcPct val="90000"/>
              </a:lnSpc>
              <a:spcBef>
                <a:spcPts val="750"/>
              </a:spcBef>
              <a:buClr>
                <a:srgbClr val="000000"/>
              </a:buClr>
              <a:buFont typeface="Arial"/>
              <a:buNone/>
            </a:pPr>
            <a:endParaRPr sz="2400">
              <a:solidFill>
                <a:srgbClr val="FFFFFF"/>
              </a:solidFill>
              <a:latin typeface="Calibri"/>
              <a:ea typeface="Calibri"/>
              <a:cs typeface="Calibri"/>
              <a:sym typeface="Calibri"/>
            </a:endParaRPr>
          </a:p>
          <a:p>
            <a:pPr marL="171450" lvl="0" indent="-88900" rtl="0">
              <a:lnSpc>
                <a:spcPct val="90000"/>
              </a:lnSpc>
              <a:spcBef>
                <a:spcPts val="750"/>
              </a:spcBef>
              <a:buClr>
                <a:srgbClr val="000000"/>
              </a:buClr>
              <a:buFont typeface="Arial"/>
              <a:buNone/>
            </a:pPr>
            <a:endParaRPr sz="2400">
              <a:solidFill>
                <a:srgbClr val="FFFFFF"/>
              </a:solidFill>
              <a:latin typeface="Calibri"/>
              <a:ea typeface="Calibri"/>
              <a:cs typeface="Calibri"/>
              <a:sym typeface="Calibri"/>
            </a:endParaRPr>
          </a:p>
          <a:p>
            <a:pPr marL="171450" lvl="0" indent="-171450" rtl="0">
              <a:lnSpc>
                <a:spcPct val="90000"/>
              </a:lnSpc>
              <a:spcBef>
                <a:spcPts val="750"/>
              </a:spcBef>
              <a:buClr>
                <a:srgbClr val="FFFFFF"/>
              </a:buClr>
              <a:buSzPct val="100000"/>
              <a:buChar char="•"/>
            </a:pPr>
            <a:r>
              <a:rPr lang="en-US" sz="2400">
                <a:solidFill>
                  <a:srgbClr val="FFFFFF"/>
                </a:solidFill>
                <a:latin typeface="Calibri"/>
                <a:ea typeface="Calibri"/>
                <a:cs typeface="Calibri"/>
                <a:sym typeface="Calibri"/>
              </a:rPr>
              <a:t>Sebastien Dolce</a:t>
            </a:r>
          </a:p>
          <a:p>
            <a:pPr marL="171450" lvl="0" indent="-171450" rtl="0">
              <a:lnSpc>
                <a:spcPct val="90000"/>
              </a:lnSpc>
              <a:spcBef>
                <a:spcPts val="750"/>
              </a:spcBef>
              <a:buClr>
                <a:srgbClr val="FFFFFF"/>
              </a:buClr>
              <a:buSzPct val="100000"/>
              <a:buChar char="•"/>
            </a:pPr>
            <a:r>
              <a:rPr lang="en-US" sz="2400">
                <a:solidFill>
                  <a:srgbClr val="FFFFFF"/>
                </a:solidFill>
                <a:latin typeface="Calibri"/>
                <a:ea typeface="Calibri"/>
                <a:cs typeface="Calibri"/>
                <a:sym typeface="Calibri"/>
              </a:rPr>
              <a:t>CS Student </a:t>
            </a:r>
          </a:p>
          <a:p>
            <a:pPr marL="171450" lvl="0" indent="-171450" rtl="0">
              <a:lnSpc>
                <a:spcPct val="90000"/>
              </a:lnSpc>
              <a:spcBef>
                <a:spcPts val="750"/>
              </a:spcBef>
              <a:buClr>
                <a:srgbClr val="FFFFFF"/>
              </a:buClr>
              <a:buSzPct val="100000"/>
              <a:buChar char="•"/>
            </a:pPr>
            <a:r>
              <a:rPr lang="en-US" sz="2400">
                <a:solidFill>
                  <a:srgbClr val="FFFFFF"/>
                </a:solidFill>
                <a:latin typeface="Calibri"/>
                <a:ea typeface="Calibri"/>
                <a:cs typeface="Calibri"/>
                <a:sym typeface="Calibri"/>
              </a:rPr>
              <a:t>sdolc001@fiu.edu</a:t>
            </a:r>
          </a:p>
          <a:p>
            <a:pPr marL="171450" lvl="0" indent="-171450" rtl="0">
              <a:lnSpc>
                <a:spcPct val="90000"/>
              </a:lnSpc>
              <a:spcBef>
                <a:spcPts val="750"/>
              </a:spcBef>
              <a:buClr>
                <a:srgbClr val="FFFFFF"/>
              </a:buClr>
              <a:buSzPct val="100000"/>
              <a:buChar char="•"/>
            </a:pPr>
            <a:r>
              <a:rPr lang="en-US" sz="2400">
                <a:solidFill>
                  <a:srgbClr val="FFFFFF"/>
                </a:solidFill>
                <a:latin typeface="Calibri"/>
                <a:ea typeface="Calibri"/>
                <a:cs typeface="Calibri"/>
                <a:sym typeface="Calibri"/>
              </a:rPr>
              <a:t>School of Computing and Information Sciences</a:t>
            </a:r>
            <a:br>
              <a:rPr lang="en-US" sz="2400">
                <a:solidFill>
                  <a:srgbClr val="FFFFFF"/>
                </a:solidFill>
                <a:latin typeface="Calibri"/>
                <a:ea typeface="Calibri"/>
                <a:cs typeface="Calibri"/>
                <a:sym typeface="Calibri"/>
              </a:rPr>
            </a:br>
            <a:r>
              <a:rPr lang="en-US" sz="2400">
                <a:solidFill>
                  <a:srgbClr val="FFFFFF"/>
                </a:solidFill>
                <a:latin typeface="Calibri"/>
                <a:ea typeface="Calibri"/>
                <a:cs typeface="Calibri"/>
                <a:sym typeface="Calibri"/>
              </a:rPr>
              <a:t>Florida International University</a:t>
            </a:r>
          </a:p>
          <a:p>
            <a:pPr marL="171450" lvl="0" indent="-107950" rtl="0">
              <a:lnSpc>
                <a:spcPct val="90000"/>
              </a:lnSpc>
              <a:spcBef>
                <a:spcPts val="750"/>
              </a:spcBef>
              <a:spcAft>
                <a:spcPts val="1600"/>
              </a:spcAft>
              <a:buClr>
                <a:srgbClr val="000000"/>
              </a:buClr>
              <a:buFont typeface="Arial"/>
              <a:buNone/>
            </a:pPr>
            <a:endParaRPr sz="2100">
              <a:solidFill>
                <a:srgbClr val="FFFFFF"/>
              </a:solidFill>
              <a:latin typeface="Calibri"/>
              <a:ea typeface="Calibri"/>
              <a:cs typeface="Calibri"/>
              <a:sym typeface="Calibri"/>
            </a:endParaRPr>
          </a:p>
          <a:p>
            <a:pPr marL="171450" lvl="0" indent="-38100" rtl="0">
              <a:lnSpc>
                <a:spcPct val="90000"/>
              </a:lnSpc>
              <a:spcBef>
                <a:spcPts val="750"/>
              </a:spcBef>
              <a:spcAft>
                <a:spcPts val="1600"/>
              </a:spcAft>
              <a:buNone/>
            </a:pPr>
            <a:endParaRPr sz="2100">
              <a:solidFill>
                <a:srgbClr val="FFFFFF"/>
              </a:solidFill>
              <a:latin typeface="Calibri"/>
              <a:ea typeface="Calibri"/>
              <a:cs typeface="Calibri"/>
              <a:sym typeface="Calibri"/>
            </a:endParaRP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Shape 80"/>
          <p:cNvSpPr txBox="1">
            <a:spLocks noGrp="1"/>
          </p:cNvSpPr>
          <p:nvPr>
            <p:ph type="title"/>
          </p:nvPr>
        </p:nvSpPr>
        <p:spPr>
          <a:xfrm>
            <a:off x="628650" y="365126"/>
            <a:ext cx="7886700"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a:solidFill>
                  <a:srgbClr val="FFFFFF"/>
                </a:solidFill>
              </a:rPr>
              <a:t>What is SkillCourt</a:t>
            </a:r>
          </a:p>
        </p:txBody>
      </p:sp>
      <p:sp>
        <p:nvSpPr>
          <p:cNvPr id="81" name="Shape 81"/>
          <p:cNvSpPr txBox="1">
            <a:spLocks noGrp="1"/>
          </p:cNvSpPr>
          <p:nvPr>
            <p:ph type="body" idx="1"/>
          </p:nvPr>
        </p:nvSpPr>
        <p:spPr>
          <a:xfrm>
            <a:off x="628650" y="1825625"/>
            <a:ext cx="3886200" cy="4351200"/>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spcAft>
                <a:spcPts val="0"/>
              </a:spcAft>
              <a:buClr>
                <a:srgbClr val="FFFFFF"/>
              </a:buClr>
              <a:buSzPct val="100000"/>
              <a:buFont typeface="Arial"/>
              <a:buChar char="•"/>
            </a:pPr>
            <a:r>
              <a:rPr lang="en-US" sz="2400" b="0" i="0" u="none" strike="noStrike" cap="none">
                <a:solidFill>
                  <a:srgbClr val="FFFFFF"/>
                </a:solidFill>
                <a:latin typeface="Calibri"/>
                <a:ea typeface="Calibri"/>
                <a:cs typeface="Calibri"/>
                <a:sym typeface="Calibri"/>
              </a:rPr>
              <a:t>Whole Project:</a:t>
            </a:r>
          </a:p>
          <a:p>
            <a:pPr marL="514350" marR="0" lvl="1" indent="-171450" algn="l" rtl="0">
              <a:lnSpc>
                <a:spcPct val="90000"/>
              </a:lnSpc>
              <a:spcBef>
                <a:spcPts val="375"/>
              </a:spcBef>
              <a:spcAft>
                <a:spcPts val="0"/>
              </a:spcAft>
              <a:buClr>
                <a:srgbClr val="FFFFFF"/>
              </a:buClr>
              <a:buSzPct val="100000"/>
              <a:buFont typeface="Arial"/>
              <a:buChar char="•"/>
            </a:pPr>
            <a:r>
              <a:rPr lang="en-US" sz="2400" b="0" i="0" u="none" strike="noStrike" cap="none">
                <a:solidFill>
                  <a:srgbClr val="FFFFFF"/>
                </a:solidFill>
                <a:latin typeface="Calibri"/>
                <a:ea typeface="Calibri"/>
                <a:cs typeface="Calibri"/>
                <a:sym typeface="Calibri"/>
              </a:rPr>
              <a:t>SkillCourt is an interactive athletic training system </a:t>
            </a:r>
            <a:r>
              <a:rPr lang="en-US" sz="2400">
                <a:solidFill>
                  <a:srgbClr val="FFFFFF"/>
                </a:solidFill>
              </a:rPr>
              <a:t>that uses</a:t>
            </a:r>
            <a:r>
              <a:rPr lang="en-US" sz="2400" b="0" i="0" u="none" strike="noStrike" cap="none">
                <a:solidFill>
                  <a:srgbClr val="FFFFFF"/>
                </a:solidFill>
                <a:latin typeface="Calibri"/>
                <a:ea typeface="Calibri"/>
                <a:cs typeface="Calibri"/>
                <a:sym typeface="Calibri"/>
              </a:rPr>
              <a:t> illuminated target pads. The SkillCourt pads include touch and pressure sensors which report ball activity to the SkillCourt app.</a:t>
            </a:r>
          </a:p>
          <a:p>
            <a:pPr marL="0" marR="0" lvl="0" indent="0" algn="l" rtl="0">
              <a:lnSpc>
                <a:spcPct val="90000"/>
              </a:lnSpc>
              <a:spcBef>
                <a:spcPts val="750"/>
              </a:spcBef>
              <a:spcAft>
                <a:spcPts val="0"/>
              </a:spcAft>
              <a:buNone/>
            </a:pPr>
            <a:endParaRPr>
              <a:solidFill>
                <a:srgbClr val="FFFFFF"/>
              </a:solidFill>
            </a:endParaRPr>
          </a:p>
        </p:txBody>
      </p:sp>
      <p:sp>
        <p:nvSpPr>
          <p:cNvPr id="82" name="Shape 82"/>
          <p:cNvSpPr txBox="1">
            <a:spLocks noGrp="1"/>
          </p:cNvSpPr>
          <p:nvPr>
            <p:ph type="body" idx="2"/>
          </p:nvPr>
        </p:nvSpPr>
        <p:spPr>
          <a:xfrm>
            <a:off x="4629150" y="1825625"/>
            <a:ext cx="3886200" cy="4351200"/>
          </a:xfrm>
          <a:prstGeom prst="rect">
            <a:avLst/>
          </a:prstGeom>
        </p:spPr>
        <p:txBody>
          <a:bodyPr lIns="91425" tIns="91425" rIns="91425" bIns="91425" anchor="t" anchorCtr="0">
            <a:noAutofit/>
          </a:bodyPr>
          <a:lstStyle/>
          <a:p>
            <a:pPr lvl="0" indent="0">
              <a:spcBef>
                <a:spcPts val="0"/>
              </a:spcBef>
              <a:buClr>
                <a:srgbClr val="FFFFFF"/>
              </a:buClr>
              <a:buSzPct val="100000"/>
            </a:pPr>
            <a:r>
              <a:rPr lang="en-US" sz="2400">
                <a:solidFill>
                  <a:srgbClr val="FFFFFF"/>
                </a:solidFill>
              </a:rPr>
              <a:t>My Part:</a:t>
            </a:r>
          </a:p>
          <a:p>
            <a:pPr lvl="1" indent="342900">
              <a:spcBef>
                <a:spcPts val="0"/>
              </a:spcBef>
              <a:buClr>
                <a:srgbClr val="FFFFFF"/>
              </a:buClr>
              <a:buSzPct val="100000"/>
            </a:pPr>
            <a:r>
              <a:rPr lang="en-US" sz="2400">
                <a:solidFill>
                  <a:srgbClr val="FFFFFF"/>
                </a:solidFill>
              </a:rPr>
              <a:t>An implementation on android OS exists for this project. My main focus is on an iOS implementation. The goal is to port all implementation to ios and add new features according to specifications</a:t>
            </a:r>
          </a:p>
          <a:p>
            <a:pPr lvl="0">
              <a:spcBef>
                <a:spcPts val="0"/>
              </a:spcBef>
              <a:buNone/>
            </a:pPr>
            <a:endParaRPr>
              <a:solidFill>
                <a:srgbClr val="FFFFFF"/>
              </a:solidFill>
            </a:endParaRPr>
          </a:p>
        </p:txBody>
      </p:sp>
      <p:pic>
        <p:nvPicPr>
          <p:cNvPr id="83" name="Shape 83"/>
          <p:cNvPicPr preferRelativeResize="0"/>
          <p:nvPr/>
        </p:nvPicPr>
        <p:blipFill>
          <a:blip r:embed="rId3">
            <a:alphaModFix/>
          </a:blip>
          <a:stretch>
            <a:fillRect/>
          </a:stretch>
        </p:blipFill>
        <p:spPr>
          <a:xfrm>
            <a:off x="5176050" y="520850"/>
            <a:ext cx="2506651" cy="1409999"/>
          </a:xfrm>
          <a:prstGeom prst="rect">
            <a:avLst/>
          </a:prstGeom>
          <a:noFill/>
          <a:ln>
            <a:noFill/>
          </a:ln>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628650" y="365126"/>
            <a:ext cx="7886700"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Project Management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11516"/>
            <a:ext cx="9144000" cy="1634968"/>
          </a:xfrm>
          <a:prstGeom prst="rect">
            <a:avLst/>
          </a:prstGeom>
        </p:spPr>
      </p:pic>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628650" y="365126"/>
            <a:ext cx="7886700"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Requirements: User Stories </a:t>
            </a:r>
          </a:p>
        </p:txBody>
      </p:sp>
      <p:sp>
        <p:nvSpPr>
          <p:cNvPr id="97" name="Shape 97"/>
          <p:cNvSpPr txBox="1">
            <a:spLocks noGrp="1"/>
          </p:cNvSpPr>
          <p:nvPr>
            <p:ph type="body" idx="1"/>
          </p:nvPr>
        </p:nvSpPr>
        <p:spPr>
          <a:xfrm>
            <a:off x="628650" y="1825625"/>
            <a:ext cx="3886200" cy="4351338"/>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System Registration</a:t>
            </a:r>
          </a:p>
          <a:p>
            <a:pPr marL="514350" marR="0" lvl="1" indent="-171450" algn="l" rtl="0">
              <a:lnSpc>
                <a:spcPct val="90000"/>
              </a:lnSpc>
              <a:spcBef>
                <a:spcPts val="375"/>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Setup project</a:t>
            </a:r>
          </a:p>
          <a:p>
            <a:pPr marL="514350" marR="0" lvl="1" indent="-171450" algn="l" rtl="0">
              <a:lnSpc>
                <a:spcPct val="90000"/>
              </a:lnSpc>
              <a:spcBef>
                <a:spcPts val="375"/>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Setup </a:t>
            </a:r>
            <a:r>
              <a:rPr lang="en-US" sz="2400" b="0" i="0" u="none" strike="noStrike" cap="none" dirty="0" err="1">
                <a:solidFill>
                  <a:srgbClr val="FFFFFF"/>
                </a:solidFill>
                <a:latin typeface="Calibri"/>
                <a:ea typeface="Calibri"/>
                <a:cs typeface="Calibri"/>
                <a:sym typeface="Calibri"/>
              </a:rPr>
              <a:t>CoreData</a:t>
            </a:r>
            <a:endParaRPr lang="en-US" sz="2400" b="0" i="0" u="none" strike="noStrike" cap="none" dirty="0">
              <a:solidFill>
                <a:srgbClr val="FFFFFF"/>
              </a:solidFill>
              <a:latin typeface="Calibri"/>
              <a:ea typeface="Calibri"/>
              <a:cs typeface="Calibri"/>
              <a:sym typeface="Calibri"/>
            </a:endParaRPr>
          </a:p>
          <a:p>
            <a:pPr marL="514350" marR="0" lvl="1" indent="-171450" algn="l" rtl="0">
              <a:lnSpc>
                <a:spcPct val="90000"/>
              </a:lnSpc>
              <a:spcBef>
                <a:spcPts val="375"/>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Setup Parse Database</a:t>
            </a:r>
          </a:p>
          <a:p>
            <a:pPr marL="171450" marR="0" lvl="0" indent="-171450" algn="l" rtl="0">
              <a:lnSpc>
                <a:spcPct val="90000"/>
              </a:lnSpc>
              <a:spcBef>
                <a:spcPts val="750"/>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System Login</a:t>
            </a:r>
          </a:p>
          <a:p>
            <a:pPr marL="514350" marR="0" lvl="1" indent="-171450" algn="l" rtl="0">
              <a:lnSpc>
                <a:spcPct val="90000"/>
              </a:lnSpc>
              <a:spcBef>
                <a:spcPts val="375"/>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Integrate </a:t>
            </a:r>
            <a:r>
              <a:rPr lang="en-US" sz="2400" b="0" i="0" u="none" strike="noStrike" cap="none" dirty="0" err="1">
                <a:solidFill>
                  <a:srgbClr val="FFFFFF"/>
                </a:solidFill>
                <a:latin typeface="Calibri"/>
                <a:ea typeface="Calibri"/>
                <a:cs typeface="Calibri"/>
                <a:sym typeface="Calibri"/>
              </a:rPr>
              <a:t>CoreData</a:t>
            </a:r>
            <a:endParaRPr lang="en-US" sz="2400" b="0" i="0" u="none" strike="noStrike" cap="none" dirty="0">
              <a:solidFill>
                <a:srgbClr val="FFFFFF"/>
              </a:solidFill>
              <a:latin typeface="Calibri"/>
              <a:ea typeface="Calibri"/>
              <a:cs typeface="Calibri"/>
              <a:sym typeface="Calibri"/>
            </a:endParaRPr>
          </a:p>
          <a:p>
            <a:pPr marL="514350" marR="0" lvl="1" indent="-171450" algn="l" rtl="0">
              <a:lnSpc>
                <a:spcPct val="90000"/>
              </a:lnSpc>
              <a:spcBef>
                <a:spcPts val="375"/>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Create all necessary views</a:t>
            </a:r>
          </a:p>
          <a:p>
            <a:pPr marL="514350" marR="0" lvl="1" indent="-171450" algn="l" rtl="0">
              <a:lnSpc>
                <a:spcPct val="90000"/>
              </a:lnSpc>
              <a:spcBef>
                <a:spcPts val="375"/>
              </a:spcBef>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Prepare property </a:t>
            </a:r>
            <a:r>
              <a:rPr lang="en-US" sz="2400" b="0" i="0" u="none" strike="noStrike" cap="none" dirty="0" smtClean="0">
                <a:solidFill>
                  <a:srgbClr val="FFFFFF"/>
                </a:solidFill>
                <a:latin typeface="Calibri"/>
                <a:ea typeface="Calibri"/>
                <a:cs typeface="Calibri"/>
                <a:sym typeface="Calibri"/>
              </a:rPr>
              <a:t>lists</a:t>
            </a:r>
          </a:p>
          <a:p>
            <a:pPr marL="514350" marR="0" lvl="1" indent="-171450" algn="l" rtl="0">
              <a:lnSpc>
                <a:spcPct val="90000"/>
              </a:lnSpc>
              <a:spcBef>
                <a:spcPts val="375"/>
              </a:spcBef>
              <a:buClr>
                <a:srgbClr val="FFFFFF"/>
              </a:buClr>
              <a:buSzPct val="100000"/>
              <a:buFont typeface="Arial"/>
              <a:buChar char="•"/>
            </a:pPr>
            <a:r>
              <a:rPr lang="en-US" sz="2400" dirty="0" smtClean="0">
                <a:solidFill>
                  <a:srgbClr val="FFFFFF"/>
                </a:solidFill>
              </a:rPr>
              <a:t>iOS view and edit teams</a:t>
            </a:r>
            <a:endParaRPr lang="en-US" sz="2400" b="0" i="0" u="none" strike="noStrike" cap="none" dirty="0">
              <a:solidFill>
                <a:srgbClr val="FFFFFF"/>
              </a:solidFill>
              <a:latin typeface="Calibri"/>
              <a:ea typeface="Calibri"/>
              <a:cs typeface="Calibri"/>
              <a:sym typeface="Calibri"/>
            </a:endParaRPr>
          </a:p>
        </p:txBody>
      </p:sp>
      <p:sp>
        <p:nvSpPr>
          <p:cNvPr id="98" name="Shape 98"/>
          <p:cNvSpPr txBox="1">
            <a:spLocks noGrp="1"/>
          </p:cNvSpPr>
          <p:nvPr>
            <p:ph type="body" idx="2"/>
          </p:nvPr>
        </p:nvSpPr>
        <p:spPr>
          <a:xfrm>
            <a:off x="4629150" y="1825625"/>
            <a:ext cx="3886200" cy="4351338"/>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User photo</a:t>
            </a:r>
          </a:p>
          <a:p>
            <a:pPr marL="514350" marR="0" lvl="1" indent="-171450" algn="l" rtl="0">
              <a:lnSpc>
                <a:spcPct val="90000"/>
              </a:lnSpc>
              <a:spcBef>
                <a:spcPts val="375"/>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Configure database</a:t>
            </a:r>
          </a:p>
          <a:p>
            <a:pPr marL="514350" marR="0" lvl="1" indent="-171450" algn="l" rtl="0">
              <a:lnSpc>
                <a:spcPct val="90000"/>
              </a:lnSpc>
              <a:spcBef>
                <a:spcPts val="375"/>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Create image data representation</a:t>
            </a:r>
          </a:p>
          <a:p>
            <a:pPr marL="514350" marR="0" lvl="1" indent="-171450" algn="l" rtl="0">
              <a:lnSpc>
                <a:spcPct val="90000"/>
              </a:lnSpc>
              <a:spcBef>
                <a:spcPts val="375"/>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Reduce image size (parse restrictions)</a:t>
            </a:r>
          </a:p>
          <a:p>
            <a:pPr marL="171450" marR="0" lvl="0" indent="-171450" algn="l" rtl="0">
              <a:lnSpc>
                <a:spcPct val="90000"/>
              </a:lnSpc>
              <a:spcBef>
                <a:spcPts val="750"/>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Recent user persistent data</a:t>
            </a:r>
          </a:p>
          <a:p>
            <a:pPr marL="514350" marR="0" lvl="1" indent="-171450" algn="l" rtl="0">
              <a:lnSpc>
                <a:spcPct val="90000"/>
              </a:lnSpc>
              <a:spcBef>
                <a:spcPts val="375"/>
              </a:spcBef>
              <a:spcAft>
                <a:spcPts val="0"/>
              </a:spcAft>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Configure </a:t>
            </a:r>
            <a:r>
              <a:rPr lang="en-US" sz="2400" b="0" i="0" u="none" strike="noStrike" cap="none" dirty="0" err="1">
                <a:solidFill>
                  <a:srgbClr val="FFFFFF"/>
                </a:solidFill>
                <a:latin typeface="Calibri"/>
                <a:ea typeface="Calibri"/>
                <a:cs typeface="Calibri"/>
                <a:sym typeface="Calibri"/>
              </a:rPr>
              <a:t>CoreData</a:t>
            </a:r>
            <a:r>
              <a:rPr lang="en-US" sz="2400" b="0" i="0" u="none" strike="noStrike" cap="none" dirty="0">
                <a:solidFill>
                  <a:srgbClr val="FFFFFF"/>
                </a:solidFill>
                <a:latin typeface="Calibri"/>
                <a:ea typeface="Calibri"/>
                <a:cs typeface="Calibri"/>
                <a:sym typeface="Calibri"/>
              </a:rPr>
              <a:t> relationships</a:t>
            </a:r>
          </a:p>
          <a:p>
            <a:pPr marL="514350" marR="0" lvl="1" indent="-171450" algn="l" rtl="0">
              <a:lnSpc>
                <a:spcPct val="90000"/>
              </a:lnSpc>
              <a:spcBef>
                <a:spcPts val="375"/>
              </a:spcBef>
              <a:buClr>
                <a:srgbClr val="FFFFFF"/>
              </a:buClr>
              <a:buSzPct val="100000"/>
              <a:buFont typeface="Arial"/>
              <a:buChar char="•"/>
            </a:pPr>
            <a:r>
              <a:rPr lang="en-US" sz="2400" b="0" i="0" u="none" strike="noStrike" cap="none" dirty="0">
                <a:solidFill>
                  <a:srgbClr val="FFFFFF"/>
                </a:solidFill>
                <a:latin typeface="Calibri"/>
                <a:ea typeface="Calibri"/>
                <a:cs typeface="Calibri"/>
                <a:sym typeface="Calibri"/>
              </a:rPr>
              <a:t>Set </a:t>
            </a:r>
            <a:r>
              <a:rPr lang="en-US" sz="2400" b="0" i="0" u="none" strike="noStrike" cap="none" dirty="0" err="1">
                <a:solidFill>
                  <a:srgbClr val="FFFFFF"/>
                </a:solidFill>
                <a:latin typeface="Calibri"/>
                <a:ea typeface="Calibri"/>
                <a:cs typeface="Calibri"/>
                <a:sym typeface="Calibri"/>
              </a:rPr>
              <a:t>CoreData</a:t>
            </a:r>
            <a:r>
              <a:rPr lang="en-US" sz="2400" b="0" i="0" u="none" strike="noStrike" cap="none" dirty="0">
                <a:solidFill>
                  <a:srgbClr val="FFFFFF"/>
                </a:solidFill>
                <a:latin typeface="Calibri"/>
                <a:ea typeface="Calibri"/>
                <a:cs typeface="Calibri"/>
                <a:sym typeface="Calibri"/>
              </a:rPr>
              <a:t> </a:t>
            </a:r>
            <a:r>
              <a:rPr lang="en-US" sz="2400" b="0" i="0" u="none" strike="noStrike" cap="none" dirty="0" smtClean="0">
                <a:solidFill>
                  <a:srgbClr val="FFFFFF"/>
                </a:solidFill>
                <a:latin typeface="Calibri"/>
                <a:ea typeface="Calibri"/>
                <a:cs typeface="Calibri"/>
                <a:sym typeface="Calibri"/>
              </a:rPr>
              <a:t>security</a:t>
            </a:r>
          </a:p>
          <a:p>
            <a:pPr indent="-171450">
              <a:spcBef>
                <a:spcPts val="375"/>
              </a:spcBef>
              <a:buClr>
                <a:srgbClr val="FFFFFF"/>
              </a:buClr>
            </a:pPr>
            <a:r>
              <a:rPr lang="en-US" sz="2700" dirty="0" smtClean="0">
                <a:solidFill>
                  <a:srgbClr val="FFFFFF"/>
                </a:solidFill>
              </a:rPr>
              <a:t>iOS </a:t>
            </a:r>
            <a:r>
              <a:rPr lang="en-US" sz="2700" dirty="0" err="1" smtClean="0">
                <a:solidFill>
                  <a:srgbClr val="FFFFFF"/>
                </a:solidFill>
              </a:rPr>
              <a:t>bluetooth</a:t>
            </a:r>
            <a:endParaRPr lang="en-US" sz="2700" b="0" i="0" u="none" strike="noStrike" cap="none" dirty="0">
              <a:solidFill>
                <a:srgbClr val="FFFFFF"/>
              </a:solidFill>
              <a:latin typeface="Calibri"/>
              <a:ea typeface="Calibri"/>
              <a:cs typeface="Calibri"/>
              <a:sym typeface="Calibri"/>
            </a:endParaRP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628650" y="365126"/>
            <a:ext cx="7886700"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Requirements: User Stories </a:t>
            </a:r>
          </a:p>
        </p:txBody>
      </p:sp>
      <p:sp>
        <p:nvSpPr>
          <p:cNvPr id="104" name="Shape 104"/>
          <p:cNvSpPr txBox="1">
            <a:spLocks noGrp="1"/>
          </p:cNvSpPr>
          <p:nvPr>
            <p:ph type="body" idx="1"/>
          </p:nvPr>
        </p:nvSpPr>
        <p:spPr>
          <a:xfrm>
            <a:off x="628650" y="1825625"/>
            <a:ext cx="7886700" cy="4351338"/>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Recent user persistent data</a:t>
            </a:r>
          </a:p>
          <a:p>
            <a:pPr marL="171450" marR="0" lvl="0" indent="-171450" algn="l" rtl="0">
              <a:lnSpc>
                <a:spcPct val="90000"/>
              </a:lnSpc>
              <a:spcBef>
                <a:spcPts val="750"/>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As a user I would like to save data on the device so that I can access it offline</a:t>
            </a:r>
          </a:p>
          <a:p>
            <a:pPr marL="514350" marR="0" lvl="1" indent="-171450" algn="l" rtl="0">
              <a:lnSpc>
                <a:spcPct val="90000"/>
              </a:lnSpc>
              <a:spcBef>
                <a:spcPts val="375"/>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Configure CoreData relationships</a:t>
            </a:r>
          </a:p>
          <a:p>
            <a:pPr marL="857250" marR="0" lvl="2" indent="-171450" algn="l" rtl="0">
              <a:lnSpc>
                <a:spcPct val="90000"/>
              </a:lnSpc>
              <a:spcBef>
                <a:spcPts val="375"/>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Setup CoreData model</a:t>
            </a:r>
          </a:p>
          <a:p>
            <a:pPr marL="857250" marR="0" lvl="2" indent="-171450" algn="l" rtl="0">
              <a:lnSpc>
                <a:spcPct val="90000"/>
              </a:lnSpc>
              <a:spcBef>
                <a:spcPts val="375"/>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Setup relationships</a:t>
            </a:r>
          </a:p>
          <a:p>
            <a:pPr marL="514350" marR="0" lvl="1" indent="-171450" algn="l" rtl="0">
              <a:lnSpc>
                <a:spcPct val="90000"/>
              </a:lnSpc>
              <a:spcBef>
                <a:spcPts val="375"/>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Set CoreData security</a:t>
            </a:r>
          </a:p>
          <a:p>
            <a:pPr marL="857250" marR="0" lvl="2" indent="-171450" algn="l" rtl="0">
              <a:lnSpc>
                <a:spcPct val="90000"/>
              </a:lnSpc>
              <a:spcBef>
                <a:spcPts val="375"/>
              </a:spcBef>
              <a:spcAft>
                <a:spcPts val="0"/>
              </a:spcAft>
              <a:buClr>
                <a:srgbClr val="FFFFFF"/>
              </a:buClr>
              <a:buSzPct val="100000"/>
              <a:buFont typeface="Arial"/>
              <a:buChar char="•"/>
            </a:pPr>
            <a:r>
              <a:rPr lang="en-US" sz="2800" b="0" i="0" u="none" strike="noStrike" cap="none">
                <a:solidFill>
                  <a:srgbClr val="FFFFFF"/>
                </a:solidFill>
                <a:latin typeface="Calibri"/>
                <a:ea typeface="Calibri"/>
                <a:cs typeface="Calibri"/>
                <a:sym typeface="Calibri"/>
              </a:rPr>
              <a:t>Set a private key for the persistent data security</a:t>
            </a:r>
          </a:p>
          <a:p>
            <a:pPr marL="0" marR="0" lvl="0" indent="0" algn="l" rtl="0">
              <a:lnSpc>
                <a:spcPct val="90000"/>
              </a:lnSpc>
              <a:spcBef>
                <a:spcPts val="750"/>
              </a:spcBef>
              <a:buClr>
                <a:schemeClr val="dk1"/>
              </a:buClr>
              <a:buSzPct val="25000"/>
              <a:buFont typeface="Arial"/>
              <a:buNone/>
            </a:pPr>
            <a:endParaRPr sz="2100" b="0" i="0" u="none" strike="noStrike" cap="none">
              <a:solidFill>
                <a:srgbClr val="FFFFFF"/>
              </a:solidFill>
              <a:latin typeface="Calibri"/>
              <a:ea typeface="Calibri"/>
              <a:cs typeface="Calibri"/>
              <a:sym typeface="Calibri"/>
            </a:endParaRP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311700" y="593366"/>
            <a:ext cx="8520600" cy="763500"/>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Requirements: Use Cases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6149" y="1297172"/>
            <a:ext cx="5191702" cy="5327433"/>
          </a:xfrm>
          <a:prstGeom prst="rect">
            <a:avLst/>
          </a:prstGeom>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779462" y="381000"/>
            <a:ext cx="8059736" cy="1044575"/>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Requirements: Sequence Diagrams</a:t>
            </a:r>
          </a:p>
        </p:txBody>
      </p:sp>
      <p:sp>
        <p:nvSpPr>
          <p:cNvPr id="118" name="Shape 118"/>
          <p:cNvSpPr txBox="1">
            <a:spLocks noGrp="1"/>
          </p:cNvSpPr>
          <p:nvPr>
            <p:ph type="body" idx="1"/>
          </p:nvPr>
        </p:nvSpPr>
        <p:spPr>
          <a:xfrm>
            <a:off x="628650" y="1825625"/>
            <a:ext cx="7886700" cy="4351338"/>
          </a:xfrm>
          <a:prstGeom prst="rect">
            <a:avLst/>
          </a:prstGeom>
          <a:noFill/>
          <a:ln>
            <a:noFill/>
          </a:ln>
        </p:spPr>
        <p:txBody>
          <a:bodyPr lIns="91425" tIns="45700" rIns="91425" bIns="45700" anchor="t" anchorCtr="0">
            <a:noAutofit/>
          </a:bodyPr>
          <a:lstStyle/>
          <a:p>
            <a:pPr marL="171450" marR="0" lvl="0" indent="-171450" algn="l" rtl="0">
              <a:lnSpc>
                <a:spcPct val="90000"/>
              </a:lnSpc>
              <a:spcBef>
                <a:spcPts val="0"/>
              </a:spcBef>
              <a:buClr>
                <a:schemeClr val="dk1"/>
              </a:buClr>
              <a:buSzPct val="100000"/>
              <a:buFont typeface="Arial"/>
              <a:buNone/>
            </a:pPr>
            <a:endParaRPr sz="2100" b="0" i="0" u="none" strike="noStrike" cap="none">
              <a:solidFill>
                <a:schemeClr val="dk1"/>
              </a:solidFill>
              <a:latin typeface="Calibri"/>
              <a:ea typeface="Calibri"/>
              <a:cs typeface="Calibri"/>
              <a:sym typeface="Calibri"/>
            </a:endParaRPr>
          </a:p>
        </p:txBody>
      </p:sp>
      <p:pic>
        <p:nvPicPr>
          <p:cNvPr id="119" name="Shape 119"/>
          <p:cNvPicPr preferRelativeResize="0"/>
          <p:nvPr/>
        </p:nvPicPr>
        <p:blipFill rotWithShape="1">
          <a:blip r:embed="rId3">
            <a:alphaModFix/>
          </a:blip>
          <a:srcRect/>
          <a:stretch/>
        </p:blipFill>
        <p:spPr>
          <a:xfrm>
            <a:off x="763133" y="1425575"/>
            <a:ext cx="7027863" cy="4440919"/>
          </a:xfrm>
          <a:prstGeom prst="rect">
            <a:avLst/>
          </a:prstGeom>
          <a:noFill/>
          <a:ln>
            <a:noFill/>
          </a:ln>
        </p:spPr>
      </p:pic>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628650" y="365126"/>
            <a:ext cx="7886700"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System Design: Architecture</a:t>
            </a:r>
          </a:p>
        </p:txBody>
      </p:sp>
      <p:pic>
        <p:nvPicPr>
          <p:cNvPr id="126" name="Shape 126"/>
          <p:cNvPicPr preferRelativeResize="0">
            <a:picLocks noGrp="1"/>
          </p:cNvPicPr>
          <p:nvPr>
            <p:ph type="body" idx="1"/>
          </p:nvPr>
        </p:nvPicPr>
        <p:blipFill rotWithShape="1">
          <a:blip r:embed="rId3">
            <a:alphaModFix/>
          </a:blip>
          <a:srcRect/>
          <a:stretch/>
        </p:blipFill>
        <p:spPr>
          <a:xfrm>
            <a:off x="457200" y="1752600"/>
            <a:ext cx="8381999" cy="3528729"/>
          </a:xfrm>
          <a:prstGeom prst="rect">
            <a:avLst/>
          </a:prstGeom>
          <a:noFill/>
          <a:ln>
            <a:noFill/>
          </a:ln>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title"/>
          </p:nvPr>
        </p:nvSpPr>
        <p:spPr>
          <a:xfrm>
            <a:off x="628650" y="365126"/>
            <a:ext cx="7886700"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rgbClr val="BF9000"/>
              </a:buClr>
              <a:buSzPct val="25000"/>
              <a:buFont typeface="Calibri"/>
              <a:buNone/>
            </a:pPr>
            <a:r>
              <a:rPr lang="en-US" sz="3300" b="0" i="0" u="none" strike="noStrike" cap="none">
                <a:solidFill>
                  <a:srgbClr val="FFFFFF"/>
                </a:solidFill>
                <a:latin typeface="Calibri"/>
                <a:ea typeface="Calibri"/>
                <a:cs typeface="Calibri"/>
                <a:sym typeface="Calibri"/>
              </a:rPr>
              <a:t>System Design: Deployment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802" y="1552931"/>
            <a:ext cx="7086530" cy="4911663"/>
          </a:xfrm>
          <a:prstGeom prst="rect">
            <a:avLst/>
          </a:prstGeom>
        </p:spPr>
      </p:pic>
    </p:spTree>
  </p:cSld>
  <p:clrMapOvr>
    <a:masterClrMapping/>
  </p:clrMapOvr>
  <p:transition spd="slow">
    <p:cut/>
  </p:transition>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1113</Words>
  <Application>Microsoft Office PowerPoint</Application>
  <PresentationFormat>On-screen Show (4:3)</PresentationFormat>
  <Paragraphs>178</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simple-dark-2</vt:lpstr>
      <vt:lpstr>SkillCourt 4.0 Team Member(s): Sebastien Dolce     Luis Puche Product Owner(s): Gummi Traustason                     Jaime Borras Instructor: Masoud Sadjadi  School of Computing and Information Sciences Florida International University</vt:lpstr>
      <vt:lpstr>What is SkillCourt</vt:lpstr>
      <vt:lpstr>Project Management</vt:lpstr>
      <vt:lpstr>Requirements: User Stories </vt:lpstr>
      <vt:lpstr>Requirements: User Stories </vt:lpstr>
      <vt:lpstr>Requirements: Use Cases</vt:lpstr>
      <vt:lpstr>Requirements: Sequence Diagrams</vt:lpstr>
      <vt:lpstr>System Design: Architecture</vt:lpstr>
      <vt:lpstr>System Design: Deployment</vt:lpstr>
      <vt:lpstr>System Design</vt:lpstr>
      <vt:lpstr>System Design</vt:lpstr>
      <vt:lpstr>Minimal Class Diagram</vt:lpstr>
      <vt:lpstr>Main algorithm </vt:lpstr>
      <vt:lpstr>Test Suites and Test Cases</vt:lpstr>
      <vt:lpstr>Test Suites and Test Cases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SkillCourt 4.0 Team Member(s): Sebastien Dolce     Luis Puche Product Owner(s): Gummi Traustason                     Jaime Borras Instructor: Masoud Sadjadi  School of Computing and Information Sciences Florida International University</dc:title>
  <dc:creator>Sebastien Dolce</dc:creator>
  <cp:lastModifiedBy>Sebastien Dolce</cp:lastModifiedBy>
  <cp:revision>1</cp:revision>
  <dcterms:modified xsi:type="dcterms:W3CDTF">2016-05-05T20:54:05Z</dcterms:modified>
</cp:coreProperties>
</file>